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7FE7A-95CB-477F-9DC7-A0AA50AAAE6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41427C-37E0-40BB-96E0-3B7DA9F0D1B9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Työntekijän tulee ilmoittaa välittömästi henkilökohtaisesti/puhelimitse lähiesimiehelle mahdollisesta sairastumisesta.</a:t>
          </a:r>
          <a:endParaRPr lang="fi-FI" dirty="0"/>
        </a:p>
      </dgm:t>
    </dgm:pt>
    <dgm:pt modelId="{FFDDF1D2-17ED-4753-9C42-CA295190C47D}" type="parTrans" cxnId="{2326D122-12F6-4D3C-82F7-BA9E5A1EEC42}">
      <dgm:prSet/>
      <dgm:spPr/>
      <dgm:t>
        <a:bodyPr/>
        <a:lstStyle/>
        <a:p>
          <a:endParaRPr lang="fi-FI"/>
        </a:p>
      </dgm:t>
    </dgm:pt>
    <dgm:pt modelId="{593F8AB0-B687-438C-A130-1DBDBC984017}" type="sibTrans" cxnId="{2326D122-12F6-4D3C-82F7-BA9E5A1EEC42}">
      <dgm:prSet/>
      <dgm:spPr/>
      <dgm:t>
        <a:bodyPr/>
        <a:lstStyle/>
        <a:p>
          <a:endParaRPr lang="fi-FI"/>
        </a:p>
      </dgm:t>
    </dgm:pt>
    <dgm:pt modelId="{92B80B95-7304-48B1-8FFF-87976CC3AA4D}">
      <dgm:prSet phldrT="[Teksti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Poissaoloilmoitusta ei voi antaa tekstiviestillä tai sähköpostilla.</a:t>
          </a:r>
          <a:endParaRPr lang="fi-FI" dirty="0"/>
        </a:p>
      </dgm:t>
    </dgm:pt>
    <dgm:pt modelId="{E065982A-960A-4729-9833-0E06B04F40A7}" type="parTrans" cxnId="{99521F0C-2AB2-47D0-8466-ADABDE2E3EFA}">
      <dgm:prSet/>
      <dgm:spPr/>
      <dgm:t>
        <a:bodyPr/>
        <a:lstStyle/>
        <a:p>
          <a:endParaRPr lang="fi-FI"/>
        </a:p>
      </dgm:t>
    </dgm:pt>
    <dgm:pt modelId="{40FA6C7A-21C9-4C3E-A880-87796D4B3AE5}" type="sibTrans" cxnId="{99521F0C-2AB2-47D0-8466-ADABDE2E3EFA}">
      <dgm:prSet/>
      <dgm:spPr/>
      <dgm:t>
        <a:bodyPr/>
        <a:lstStyle/>
        <a:p>
          <a:endParaRPr lang="fi-FI"/>
        </a:p>
      </dgm:t>
    </dgm:pt>
    <dgm:pt modelId="{9EC0C418-B426-446B-819E-29D41B0CCEE3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Työnteon keskeytyksestä sairauspoissaolopäiviltä tulee tehdä ilmoitus </a:t>
          </a:r>
          <a:r>
            <a:rPr lang="fi-FI" dirty="0" err="1" smtClean="0"/>
            <a:t>ESS:iin</a:t>
          </a:r>
          <a:r>
            <a:rPr lang="fi-FI" dirty="0" smtClean="0"/>
            <a:t> ja tarpeen mukaan puhelupalvelukeskukseen. </a:t>
          </a:r>
          <a:endParaRPr lang="fi-FI" dirty="0"/>
        </a:p>
      </dgm:t>
    </dgm:pt>
    <dgm:pt modelId="{85D58A46-E420-4950-BACC-54DEFBAEB338}" type="parTrans" cxnId="{9D37ACAF-9756-42CD-B0EC-82DF6D6E8E87}">
      <dgm:prSet/>
      <dgm:spPr/>
      <dgm:t>
        <a:bodyPr/>
        <a:lstStyle/>
        <a:p>
          <a:endParaRPr lang="fi-FI"/>
        </a:p>
      </dgm:t>
    </dgm:pt>
    <dgm:pt modelId="{44E4456F-3FD6-4A4C-A4F0-14E54FEB6883}" type="sibTrans" cxnId="{9D37ACAF-9756-42CD-B0EC-82DF6D6E8E87}">
      <dgm:prSet/>
      <dgm:spPr/>
      <dgm:t>
        <a:bodyPr/>
        <a:lstStyle/>
        <a:p>
          <a:endParaRPr lang="fi-FI"/>
        </a:p>
      </dgm:t>
    </dgm:pt>
    <dgm:pt modelId="{C7E47A05-EACD-4B6C-8E6E-B94C983D82D8}">
      <dgm:prSet phldrT="[Teksti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Lisätietoa sairauspoissaolosta omalla ilmoituksella/lääkärintodistuksella vuosiloman aikana ym. löytyy Kuopion kaupungin Sairauspoissaolo-ohjeista (ks. </a:t>
          </a:r>
          <a:r>
            <a:rPr lang="fi-FI" smtClean="0"/>
            <a:t>linkit).</a:t>
          </a:r>
          <a:endParaRPr lang="fi-FI" dirty="0"/>
        </a:p>
      </dgm:t>
    </dgm:pt>
    <dgm:pt modelId="{8485C2FF-C5A7-4225-A394-75509F8310DB}" type="parTrans" cxnId="{CE5B4701-E732-48A6-BC48-AD6C97E9DECE}">
      <dgm:prSet/>
      <dgm:spPr/>
      <dgm:t>
        <a:bodyPr/>
        <a:lstStyle/>
        <a:p>
          <a:endParaRPr lang="fi-FI"/>
        </a:p>
      </dgm:t>
    </dgm:pt>
    <dgm:pt modelId="{253DDBE3-A072-459A-A89C-F2D1695A0EB4}" type="sibTrans" cxnId="{CE5B4701-E732-48A6-BC48-AD6C97E9DECE}">
      <dgm:prSet/>
      <dgm:spPr/>
      <dgm:t>
        <a:bodyPr/>
        <a:lstStyle/>
        <a:p>
          <a:endParaRPr lang="fi-FI"/>
        </a:p>
      </dgm:t>
    </dgm:pt>
    <dgm:pt modelId="{E200CE0B-8636-4369-8797-A55D5910B404}" type="pres">
      <dgm:prSet presAssocID="{5137FE7A-95CB-477F-9DC7-A0AA50AAAE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9461A36-BD69-4731-8920-FF96594ABE33}" type="pres">
      <dgm:prSet presAssocID="{F541427C-37E0-40BB-96E0-3B7DA9F0D1B9}" presName="linNode" presStyleCnt="0"/>
      <dgm:spPr/>
    </dgm:pt>
    <dgm:pt modelId="{FDB61DCE-0400-475A-8C4C-B652FB5AC449}" type="pres">
      <dgm:prSet presAssocID="{F541427C-37E0-40BB-96E0-3B7DA9F0D1B9}" presName="parentShp" presStyleLbl="node1" presStyleIdx="0" presStyleCnt="2" custLinFactNeighborX="13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FA8269-4A8B-4DDD-A236-8B40C49F1666}" type="pres">
      <dgm:prSet presAssocID="{F541427C-37E0-40BB-96E0-3B7DA9F0D1B9}" presName="childShp" presStyleLbl="bgAccFollowNode1" presStyleIdx="0" presStyleCnt="2" custScaleY="210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23C721-83BB-4D46-BA26-DC2871E84778}" type="pres">
      <dgm:prSet presAssocID="{593F8AB0-B687-438C-A130-1DBDBC984017}" presName="spacing" presStyleCnt="0"/>
      <dgm:spPr/>
    </dgm:pt>
    <dgm:pt modelId="{A9384386-2301-4A4F-B381-A6121F6318FB}" type="pres">
      <dgm:prSet presAssocID="{9EC0C418-B426-446B-819E-29D41B0CCEE3}" presName="linNode" presStyleCnt="0"/>
      <dgm:spPr/>
    </dgm:pt>
    <dgm:pt modelId="{735951E8-01E6-412D-A217-F8288A71B3DE}" type="pres">
      <dgm:prSet presAssocID="{9EC0C418-B426-446B-819E-29D41B0CCEE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926F96-E658-4B8D-92AC-D08FD53FF80E}" type="pres">
      <dgm:prSet presAssocID="{9EC0C418-B426-446B-819E-29D41B0CCEE3}" presName="childShp" presStyleLbl="bgAccFollowNode1" presStyleIdx="1" presStyleCnt="2" custScaleY="5843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326D122-12F6-4D3C-82F7-BA9E5A1EEC42}" srcId="{5137FE7A-95CB-477F-9DC7-A0AA50AAAE67}" destId="{F541427C-37E0-40BB-96E0-3B7DA9F0D1B9}" srcOrd="0" destOrd="0" parTransId="{FFDDF1D2-17ED-4753-9C42-CA295190C47D}" sibTransId="{593F8AB0-B687-438C-A130-1DBDBC984017}"/>
    <dgm:cxn modelId="{9D37ACAF-9756-42CD-B0EC-82DF6D6E8E87}" srcId="{5137FE7A-95CB-477F-9DC7-A0AA50AAAE67}" destId="{9EC0C418-B426-446B-819E-29D41B0CCEE3}" srcOrd="1" destOrd="0" parTransId="{85D58A46-E420-4950-BACC-54DEFBAEB338}" sibTransId="{44E4456F-3FD6-4A4C-A4F0-14E54FEB6883}"/>
    <dgm:cxn modelId="{99521F0C-2AB2-47D0-8466-ADABDE2E3EFA}" srcId="{F541427C-37E0-40BB-96E0-3B7DA9F0D1B9}" destId="{92B80B95-7304-48B1-8FFF-87976CC3AA4D}" srcOrd="0" destOrd="0" parTransId="{E065982A-960A-4729-9833-0E06B04F40A7}" sibTransId="{40FA6C7A-21C9-4C3E-A880-87796D4B3AE5}"/>
    <dgm:cxn modelId="{CE5B4701-E732-48A6-BC48-AD6C97E9DECE}" srcId="{9EC0C418-B426-446B-819E-29D41B0CCEE3}" destId="{C7E47A05-EACD-4B6C-8E6E-B94C983D82D8}" srcOrd="0" destOrd="0" parTransId="{8485C2FF-C5A7-4225-A394-75509F8310DB}" sibTransId="{253DDBE3-A072-459A-A89C-F2D1695A0EB4}"/>
    <dgm:cxn modelId="{BEC22BBF-E569-4A51-A7CB-94A186AE0E37}" type="presOf" srcId="{5137FE7A-95CB-477F-9DC7-A0AA50AAAE67}" destId="{E200CE0B-8636-4369-8797-A55D5910B404}" srcOrd="0" destOrd="0" presId="urn:microsoft.com/office/officeart/2005/8/layout/vList6"/>
    <dgm:cxn modelId="{E7C37255-4036-486E-BD5D-05CA6C4AAF7A}" type="presOf" srcId="{C7E47A05-EACD-4B6C-8E6E-B94C983D82D8}" destId="{45926F96-E658-4B8D-92AC-D08FD53FF80E}" srcOrd="0" destOrd="0" presId="urn:microsoft.com/office/officeart/2005/8/layout/vList6"/>
    <dgm:cxn modelId="{AD8F8E6F-FA84-47EA-B1D1-54997F72C6A9}" type="presOf" srcId="{F541427C-37E0-40BB-96E0-3B7DA9F0D1B9}" destId="{FDB61DCE-0400-475A-8C4C-B652FB5AC449}" srcOrd="0" destOrd="0" presId="urn:microsoft.com/office/officeart/2005/8/layout/vList6"/>
    <dgm:cxn modelId="{C4F354A8-92E7-4154-B102-40855973F7AC}" type="presOf" srcId="{92B80B95-7304-48B1-8FFF-87976CC3AA4D}" destId="{81FA8269-4A8B-4DDD-A236-8B40C49F1666}" srcOrd="0" destOrd="0" presId="urn:microsoft.com/office/officeart/2005/8/layout/vList6"/>
    <dgm:cxn modelId="{EE3D7EE7-3CCA-4814-868B-1FC63D522E89}" type="presOf" srcId="{9EC0C418-B426-446B-819E-29D41B0CCEE3}" destId="{735951E8-01E6-412D-A217-F8288A71B3DE}" srcOrd="0" destOrd="0" presId="urn:microsoft.com/office/officeart/2005/8/layout/vList6"/>
    <dgm:cxn modelId="{5F308A32-1B37-48C0-87FD-A7975B02BFC7}" type="presParOf" srcId="{E200CE0B-8636-4369-8797-A55D5910B404}" destId="{99461A36-BD69-4731-8920-FF96594ABE33}" srcOrd="0" destOrd="0" presId="urn:microsoft.com/office/officeart/2005/8/layout/vList6"/>
    <dgm:cxn modelId="{B5F08DF8-67A8-438A-A577-57A3624740DD}" type="presParOf" srcId="{99461A36-BD69-4731-8920-FF96594ABE33}" destId="{FDB61DCE-0400-475A-8C4C-B652FB5AC449}" srcOrd="0" destOrd="0" presId="urn:microsoft.com/office/officeart/2005/8/layout/vList6"/>
    <dgm:cxn modelId="{67BFDA5F-E3F1-4E55-A4A1-A59BBFB450BC}" type="presParOf" srcId="{99461A36-BD69-4731-8920-FF96594ABE33}" destId="{81FA8269-4A8B-4DDD-A236-8B40C49F1666}" srcOrd="1" destOrd="0" presId="urn:microsoft.com/office/officeart/2005/8/layout/vList6"/>
    <dgm:cxn modelId="{7974B0A4-6123-4668-9200-A73A9E804537}" type="presParOf" srcId="{E200CE0B-8636-4369-8797-A55D5910B404}" destId="{2923C721-83BB-4D46-BA26-DC2871E84778}" srcOrd="1" destOrd="0" presId="urn:microsoft.com/office/officeart/2005/8/layout/vList6"/>
    <dgm:cxn modelId="{42C548C8-6A1E-43D3-9B76-6CAAF747AF30}" type="presParOf" srcId="{E200CE0B-8636-4369-8797-A55D5910B404}" destId="{A9384386-2301-4A4F-B381-A6121F6318FB}" srcOrd="2" destOrd="0" presId="urn:microsoft.com/office/officeart/2005/8/layout/vList6"/>
    <dgm:cxn modelId="{18626608-9858-4A48-B249-D6F1D6ABA4DF}" type="presParOf" srcId="{A9384386-2301-4A4F-B381-A6121F6318FB}" destId="{735951E8-01E6-412D-A217-F8288A71B3DE}" srcOrd="0" destOrd="0" presId="urn:microsoft.com/office/officeart/2005/8/layout/vList6"/>
    <dgm:cxn modelId="{D1C737C8-7111-4B3B-A85A-E25ED900CE45}" type="presParOf" srcId="{A9384386-2301-4A4F-B381-A6121F6318FB}" destId="{45926F96-E658-4B8D-92AC-D08FD53FF8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A8269-4A8B-4DDD-A236-8B40C49F1666}">
      <dsp:nvSpPr>
        <dsp:cNvPr id="0" name=""/>
        <dsp:cNvSpPr/>
      </dsp:nvSpPr>
      <dsp:spPr>
        <a:xfrm>
          <a:off x="2966719" y="851592"/>
          <a:ext cx="4450080" cy="45261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Poissaoloilmoitusta ei voi antaa tekstiviestillä tai sähköpostilla.</a:t>
          </a:r>
          <a:endParaRPr lang="fi-FI" sz="1100" kern="1200" dirty="0"/>
        </a:p>
      </dsp:txBody>
      <dsp:txXfrm>
        <a:off x="2966719" y="908169"/>
        <a:ext cx="4280349" cy="339461"/>
      </dsp:txXfrm>
    </dsp:sp>
    <dsp:sp modelId="{FDB61DCE-0400-475A-8C4C-B652FB5AC449}">
      <dsp:nvSpPr>
        <dsp:cNvPr id="0" name=""/>
        <dsp:cNvSpPr/>
      </dsp:nvSpPr>
      <dsp:spPr>
        <a:xfrm>
          <a:off x="5874" y="552"/>
          <a:ext cx="2966720" cy="2154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Työntekijän tulee ilmoittaa välittömästi henkilökohtaisesti/puhelimitse lähiesimiehelle mahdollisesta sairastumisesta.</a:t>
          </a:r>
          <a:endParaRPr lang="fi-FI" sz="1300" kern="1200" dirty="0"/>
        </a:p>
      </dsp:txBody>
      <dsp:txXfrm>
        <a:off x="111057" y="105735"/>
        <a:ext cx="2756354" cy="1944328"/>
      </dsp:txXfrm>
    </dsp:sp>
    <dsp:sp modelId="{45926F96-E658-4B8D-92AC-D08FD53FF80E}">
      <dsp:nvSpPr>
        <dsp:cNvPr id="0" name=""/>
        <dsp:cNvSpPr/>
      </dsp:nvSpPr>
      <dsp:spPr>
        <a:xfrm>
          <a:off x="2966719" y="2818537"/>
          <a:ext cx="4450080" cy="125905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Lisätietoa sairauspoissaolosta omalla ilmoituksella/lääkärintodistuksella vuosiloman aikana ym. löytyy Kuopion kaupungin Sairauspoissaolo-ohjeista (ks. </a:t>
          </a:r>
          <a:r>
            <a:rPr lang="fi-FI" sz="1100" kern="1200" smtClean="0"/>
            <a:t>linkit).</a:t>
          </a:r>
          <a:endParaRPr lang="fi-FI" sz="1100" kern="1200" dirty="0"/>
        </a:p>
      </dsp:txBody>
      <dsp:txXfrm>
        <a:off x="2966719" y="2975919"/>
        <a:ext cx="3977936" cy="944289"/>
      </dsp:txXfrm>
    </dsp:sp>
    <dsp:sp modelId="{735951E8-01E6-412D-A217-F8288A71B3DE}">
      <dsp:nvSpPr>
        <dsp:cNvPr id="0" name=""/>
        <dsp:cNvSpPr/>
      </dsp:nvSpPr>
      <dsp:spPr>
        <a:xfrm>
          <a:off x="0" y="2370716"/>
          <a:ext cx="2966720" cy="2154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Työnteon keskeytyksestä sairauspoissaolopäiviltä tulee tehdä ilmoitus </a:t>
          </a:r>
          <a:r>
            <a:rPr lang="fi-FI" sz="1300" kern="1200" dirty="0" err="1" smtClean="0"/>
            <a:t>ESS:iin</a:t>
          </a:r>
          <a:r>
            <a:rPr lang="fi-FI" sz="1300" kern="1200" dirty="0" smtClean="0"/>
            <a:t> ja tarpeen mukaan puhelupalvelukeskukseen. </a:t>
          </a:r>
          <a:endParaRPr lang="fi-FI" sz="1300" kern="1200" dirty="0"/>
        </a:p>
      </dsp:txBody>
      <dsp:txXfrm>
        <a:off x="105183" y="2475899"/>
        <a:ext cx="275635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Sairauspoissaolokäytännöt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4173645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47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Sairauspoissaolokäytännöt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2019-02-08T11:13:59Z</dcterms:created>
  <dcterms:modified xsi:type="dcterms:W3CDTF">2019-02-19T12:02:58Z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