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89F16-1CF6-469E-9987-0F1C43DEEA1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6AF1833-6D7D-47B2-AD12-E9A5D1CE9C8A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Palkanmaksua varten uuden työntekijän tulee toimittaa verokortti/kopio (voi pyytää lähettämään Verotoimistosta suoraan postitse) </a:t>
          </a:r>
          <a:r>
            <a:rPr lang="fi-FI" dirty="0" err="1" smtClean="0"/>
            <a:t>Monetra</a:t>
          </a:r>
          <a:r>
            <a:rPr lang="fi-FI" dirty="0" smtClean="0"/>
            <a:t> </a:t>
          </a:r>
          <a:r>
            <a:rPr lang="fi-FI" dirty="0" err="1" smtClean="0"/>
            <a:t>Pohjois</a:t>
          </a:r>
          <a:r>
            <a:rPr lang="fi-FI" dirty="0" smtClean="0"/>
            <a:t>-Savo </a:t>
          </a:r>
          <a:r>
            <a:rPr lang="fi-FI" dirty="0" smtClean="0"/>
            <a:t>Oy:n omalle palkkasihteerille/palkkahallinnon tiimille.</a:t>
          </a:r>
          <a:endParaRPr lang="fi-FI" dirty="0"/>
        </a:p>
      </dgm:t>
    </dgm:pt>
    <dgm:pt modelId="{0ECA7945-92B0-4A16-B35F-5EBC2D36D3E1}" type="parTrans" cxnId="{D0640771-B26F-4415-9368-EDCB727381EF}">
      <dgm:prSet/>
      <dgm:spPr/>
      <dgm:t>
        <a:bodyPr/>
        <a:lstStyle/>
        <a:p>
          <a:endParaRPr lang="fi-FI"/>
        </a:p>
      </dgm:t>
    </dgm:pt>
    <dgm:pt modelId="{732118B2-7837-46C9-8616-401114BE223A}" type="sibTrans" cxnId="{D0640771-B26F-4415-9368-EDCB727381EF}">
      <dgm:prSet/>
      <dgm:spPr/>
      <dgm:t>
        <a:bodyPr/>
        <a:lstStyle/>
        <a:p>
          <a:endParaRPr lang="fi-FI"/>
        </a:p>
      </dgm:t>
    </dgm:pt>
    <dgm:pt modelId="{9190B3A3-CAA6-4DE6-8809-4EF8C62B744E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Niistä työsuhteista, jotka ovat voimassa vuoden vaihteessa, siirtyy verotieto suorasiirrossa Verohallinnolta. </a:t>
          </a:r>
          <a:endParaRPr lang="fi-FI" dirty="0"/>
        </a:p>
      </dgm:t>
    </dgm:pt>
    <dgm:pt modelId="{BDD2A4FB-6830-44E7-97FA-8964D64363B3}" type="parTrans" cxnId="{662CAD38-817A-4558-813F-102B280B6533}">
      <dgm:prSet/>
      <dgm:spPr/>
      <dgm:t>
        <a:bodyPr/>
        <a:lstStyle/>
        <a:p>
          <a:endParaRPr lang="fi-FI"/>
        </a:p>
      </dgm:t>
    </dgm:pt>
    <dgm:pt modelId="{0FA45033-2F1A-4BC5-859B-57527186AC8E}" type="sibTrans" cxnId="{662CAD38-817A-4558-813F-102B280B6533}">
      <dgm:prSet/>
      <dgm:spPr/>
      <dgm:t>
        <a:bodyPr/>
        <a:lstStyle/>
        <a:p>
          <a:endParaRPr lang="fi-FI"/>
        </a:p>
      </dgm:t>
    </dgm:pt>
    <dgm:pt modelId="{FC7EA4D5-00CC-4232-BAEF-D1744FAED52F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Muutosverokortti tulee aina toimittaa </a:t>
          </a:r>
          <a:r>
            <a:rPr lang="fi-FI" dirty="0" smtClean="0"/>
            <a:t>Monetraan omalle palkkasihteerille/palkkahallinnon tiimille.</a:t>
          </a:r>
          <a:endParaRPr lang="fi-FI" dirty="0"/>
        </a:p>
      </dgm:t>
    </dgm:pt>
    <dgm:pt modelId="{50F99B9F-9E9F-4248-9418-02E11E3906B8}" type="parTrans" cxnId="{B54A5CB4-02A1-4023-919E-CB36C5D149BA}">
      <dgm:prSet/>
      <dgm:spPr/>
      <dgm:t>
        <a:bodyPr/>
        <a:lstStyle/>
        <a:p>
          <a:endParaRPr lang="fi-FI"/>
        </a:p>
      </dgm:t>
    </dgm:pt>
    <dgm:pt modelId="{750A5577-C4B6-4231-B8DF-99414E7E714E}" type="sibTrans" cxnId="{B54A5CB4-02A1-4023-919E-CB36C5D149BA}">
      <dgm:prSet/>
      <dgm:spPr/>
      <dgm:t>
        <a:bodyPr/>
        <a:lstStyle/>
        <a:p>
          <a:endParaRPr lang="fi-FI"/>
        </a:p>
      </dgm:t>
    </dgm:pt>
    <dgm:pt modelId="{6BB4D8AB-5793-4122-93C1-D21EAFFC8811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Katso lisätietoa verokorttiin sekä palkka- ja henkilöstöhallintoon liittyen linkistä.</a:t>
          </a:r>
          <a:endParaRPr lang="fi-FI" dirty="0"/>
        </a:p>
      </dgm:t>
    </dgm:pt>
    <dgm:pt modelId="{31E0A90B-0870-491B-ABEE-D07C5DD17011}" type="parTrans" cxnId="{D5D879E5-C9A2-4D8F-B401-2BA14D4D0124}">
      <dgm:prSet/>
      <dgm:spPr/>
      <dgm:t>
        <a:bodyPr/>
        <a:lstStyle/>
        <a:p>
          <a:endParaRPr lang="fi-FI"/>
        </a:p>
      </dgm:t>
    </dgm:pt>
    <dgm:pt modelId="{F65DED20-9571-4336-B88C-A2487DA4726F}" type="sibTrans" cxnId="{D5D879E5-C9A2-4D8F-B401-2BA14D4D0124}">
      <dgm:prSet/>
      <dgm:spPr/>
      <dgm:t>
        <a:bodyPr/>
        <a:lstStyle/>
        <a:p>
          <a:endParaRPr lang="fi-FI"/>
        </a:p>
      </dgm:t>
    </dgm:pt>
    <dgm:pt modelId="{5FD51D39-1FD1-4954-8C7B-030EC3C64C65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Pankkiyhteystiedot välittyvät palkkajärjestelmään, kun työntekijä on kirjannut ne </a:t>
          </a:r>
          <a:r>
            <a:rPr lang="fi-FI" dirty="0" err="1" smtClean="0"/>
            <a:t>ESS:in</a:t>
          </a:r>
          <a:r>
            <a:rPr lang="fi-FI" dirty="0" smtClean="0"/>
            <a:t> perustietoihin.</a:t>
          </a:r>
          <a:endParaRPr lang="fi-FI" dirty="0"/>
        </a:p>
      </dgm:t>
    </dgm:pt>
    <dgm:pt modelId="{FDA82522-DE1C-4BD0-843B-04E05FF04113}" type="parTrans" cxnId="{E7AD5923-DA85-4B22-A7AB-B308B6086078}">
      <dgm:prSet/>
      <dgm:spPr/>
      <dgm:t>
        <a:bodyPr/>
        <a:lstStyle/>
        <a:p>
          <a:endParaRPr lang="fi-FI"/>
        </a:p>
      </dgm:t>
    </dgm:pt>
    <dgm:pt modelId="{DCD1B8B3-C825-4E04-90F6-AD49C1AFEC6D}" type="sibTrans" cxnId="{E7AD5923-DA85-4B22-A7AB-B308B6086078}">
      <dgm:prSet/>
      <dgm:spPr/>
      <dgm:t>
        <a:bodyPr/>
        <a:lstStyle/>
        <a:p>
          <a:endParaRPr lang="fi-FI"/>
        </a:p>
      </dgm:t>
    </dgm:pt>
    <dgm:pt modelId="{D3776920-99A5-4782-AA6A-3CB6BF8AC98F}" type="pres">
      <dgm:prSet presAssocID="{8BB89F16-1CF6-469E-9987-0F1C43DEEA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5ADEC9BE-6C23-4338-8AC4-E27D9939461F}" type="pres">
      <dgm:prSet presAssocID="{C6AF1833-6D7D-47B2-AD12-E9A5D1CE9C8A}" presName="vertOne" presStyleCnt="0"/>
      <dgm:spPr/>
    </dgm:pt>
    <dgm:pt modelId="{DF257917-DB96-479E-B9ED-A0FA39195A07}" type="pres">
      <dgm:prSet presAssocID="{C6AF1833-6D7D-47B2-AD12-E9A5D1CE9C8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572DFEC-FF66-4A72-A47B-AA80D591FBE3}" type="pres">
      <dgm:prSet presAssocID="{C6AF1833-6D7D-47B2-AD12-E9A5D1CE9C8A}" presName="parTransOne" presStyleCnt="0"/>
      <dgm:spPr/>
    </dgm:pt>
    <dgm:pt modelId="{BAAAB83B-1CCD-4BC7-9392-676E8FD2C489}" type="pres">
      <dgm:prSet presAssocID="{C6AF1833-6D7D-47B2-AD12-E9A5D1CE9C8A}" presName="horzOne" presStyleCnt="0"/>
      <dgm:spPr/>
    </dgm:pt>
    <dgm:pt modelId="{4FB0DAD7-3E9B-4191-A62E-47856927CD05}" type="pres">
      <dgm:prSet presAssocID="{9190B3A3-CAA6-4DE6-8809-4EF8C62B744E}" presName="vertTwo" presStyleCnt="0"/>
      <dgm:spPr/>
    </dgm:pt>
    <dgm:pt modelId="{53ADC227-54DC-42BB-AAF0-AFF286559EF5}" type="pres">
      <dgm:prSet presAssocID="{9190B3A3-CAA6-4DE6-8809-4EF8C62B744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D6EB69FF-0FC0-45BA-9EA1-19A567A8CE37}" type="pres">
      <dgm:prSet presAssocID="{9190B3A3-CAA6-4DE6-8809-4EF8C62B744E}" presName="parTransTwo" presStyleCnt="0"/>
      <dgm:spPr/>
    </dgm:pt>
    <dgm:pt modelId="{39B54CF6-BA9B-49E9-8547-A6EB2FA19729}" type="pres">
      <dgm:prSet presAssocID="{9190B3A3-CAA6-4DE6-8809-4EF8C62B744E}" presName="horzTwo" presStyleCnt="0"/>
      <dgm:spPr/>
    </dgm:pt>
    <dgm:pt modelId="{55CF1998-21FE-4051-A71A-CD6F0A6B0646}" type="pres">
      <dgm:prSet presAssocID="{FC7EA4D5-00CC-4232-BAEF-D1744FAED52F}" presName="vertThree" presStyleCnt="0"/>
      <dgm:spPr/>
    </dgm:pt>
    <dgm:pt modelId="{CB09A8B6-0738-4CF0-AA56-B884439B0E8B}" type="pres">
      <dgm:prSet presAssocID="{FC7EA4D5-00CC-4232-BAEF-D1744FAED52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06EBFDA-A6F4-4AA5-AE37-340D4A7AD86C}" type="pres">
      <dgm:prSet presAssocID="{FC7EA4D5-00CC-4232-BAEF-D1744FAED52F}" presName="horzThree" presStyleCnt="0"/>
      <dgm:spPr/>
    </dgm:pt>
    <dgm:pt modelId="{6E1DD1F2-ABAF-4C13-B28F-4E2ED119BFAA}" type="pres">
      <dgm:prSet presAssocID="{750A5577-C4B6-4231-B8DF-99414E7E714E}" presName="sibSpaceThree" presStyleCnt="0"/>
      <dgm:spPr/>
    </dgm:pt>
    <dgm:pt modelId="{EB15CE72-7283-4B7B-93EF-657A8EF25490}" type="pres">
      <dgm:prSet presAssocID="{6BB4D8AB-5793-4122-93C1-D21EAFFC8811}" presName="vertThree" presStyleCnt="0"/>
      <dgm:spPr/>
    </dgm:pt>
    <dgm:pt modelId="{2B70C36E-56BE-40EA-8529-D4D138D8075F}" type="pres">
      <dgm:prSet presAssocID="{6BB4D8AB-5793-4122-93C1-D21EAFFC8811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0B128CD-8226-41AC-A4A3-4BAB35277128}" type="pres">
      <dgm:prSet presAssocID="{6BB4D8AB-5793-4122-93C1-D21EAFFC8811}" presName="horzThree" presStyleCnt="0"/>
      <dgm:spPr/>
    </dgm:pt>
    <dgm:pt modelId="{1FD15280-16BD-4655-9066-32A7E10E47FD}" type="pres">
      <dgm:prSet presAssocID="{0FA45033-2F1A-4BC5-859B-57527186AC8E}" presName="sibSpaceTwo" presStyleCnt="0"/>
      <dgm:spPr/>
    </dgm:pt>
    <dgm:pt modelId="{19BF7C66-5CEE-4C7B-89BE-9DB48B4C7F3A}" type="pres">
      <dgm:prSet presAssocID="{5FD51D39-1FD1-4954-8C7B-030EC3C64C65}" presName="vertTwo" presStyleCnt="0"/>
      <dgm:spPr/>
    </dgm:pt>
    <dgm:pt modelId="{C44A4D3B-30BD-454E-A405-7B267E3AF5A9}" type="pres">
      <dgm:prSet presAssocID="{5FD51D39-1FD1-4954-8C7B-030EC3C64C6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EDBC7FF-AED0-4420-AD53-2FE21CE8D828}" type="pres">
      <dgm:prSet presAssocID="{5FD51D39-1FD1-4954-8C7B-030EC3C64C65}" presName="horzTwo" presStyleCnt="0"/>
      <dgm:spPr/>
    </dgm:pt>
  </dgm:ptLst>
  <dgm:cxnLst>
    <dgm:cxn modelId="{EBE9C9BD-C2F8-4EAC-89BD-B4316D6D472B}" type="presOf" srcId="{FC7EA4D5-00CC-4232-BAEF-D1744FAED52F}" destId="{CB09A8B6-0738-4CF0-AA56-B884439B0E8B}" srcOrd="0" destOrd="0" presId="urn:microsoft.com/office/officeart/2005/8/layout/hierarchy4"/>
    <dgm:cxn modelId="{25252F20-A88A-4B04-8D68-BCFEE758DEA8}" type="presOf" srcId="{5FD51D39-1FD1-4954-8C7B-030EC3C64C65}" destId="{C44A4D3B-30BD-454E-A405-7B267E3AF5A9}" srcOrd="0" destOrd="0" presId="urn:microsoft.com/office/officeart/2005/8/layout/hierarchy4"/>
    <dgm:cxn modelId="{B54A5CB4-02A1-4023-919E-CB36C5D149BA}" srcId="{9190B3A3-CAA6-4DE6-8809-4EF8C62B744E}" destId="{FC7EA4D5-00CC-4232-BAEF-D1744FAED52F}" srcOrd="0" destOrd="0" parTransId="{50F99B9F-9E9F-4248-9418-02E11E3906B8}" sibTransId="{750A5577-C4B6-4231-B8DF-99414E7E714E}"/>
    <dgm:cxn modelId="{D5D879E5-C9A2-4D8F-B401-2BA14D4D0124}" srcId="{9190B3A3-CAA6-4DE6-8809-4EF8C62B744E}" destId="{6BB4D8AB-5793-4122-93C1-D21EAFFC8811}" srcOrd="1" destOrd="0" parTransId="{31E0A90B-0870-491B-ABEE-D07C5DD17011}" sibTransId="{F65DED20-9571-4336-B88C-A2487DA4726F}"/>
    <dgm:cxn modelId="{E09A79B2-4964-49AB-9FDD-978D1B32B3DC}" type="presOf" srcId="{6BB4D8AB-5793-4122-93C1-D21EAFFC8811}" destId="{2B70C36E-56BE-40EA-8529-D4D138D8075F}" srcOrd="0" destOrd="0" presId="urn:microsoft.com/office/officeart/2005/8/layout/hierarchy4"/>
    <dgm:cxn modelId="{662CAD38-817A-4558-813F-102B280B6533}" srcId="{C6AF1833-6D7D-47B2-AD12-E9A5D1CE9C8A}" destId="{9190B3A3-CAA6-4DE6-8809-4EF8C62B744E}" srcOrd="0" destOrd="0" parTransId="{BDD2A4FB-6830-44E7-97FA-8964D64363B3}" sibTransId="{0FA45033-2F1A-4BC5-859B-57527186AC8E}"/>
    <dgm:cxn modelId="{589358B9-C845-4656-BF8B-703DC90FF1ED}" type="presOf" srcId="{8BB89F16-1CF6-469E-9987-0F1C43DEEA1B}" destId="{D3776920-99A5-4782-AA6A-3CB6BF8AC98F}" srcOrd="0" destOrd="0" presId="urn:microsoft.com/office/officeart/2005/8/layout/hierarchy4"/>
    <dgm:cxn modelId="{E7AD5923-DA85-4B22-A7AB-B308B6086078}" srcId="{C6AF1833-6D7D-47B2-AD12-E9A5D1CE9C8A}" destId="{5FD51D39-1FD1-4954-8C7B-030EC3C64C65}" srcOrd="1" destOrd="0" parTransId="{FDA82522-DE1C-4BD0-843B-04E05FF04113}" sibTransId="{DCD1B8B3-C825-4E04-90F6-AD49C1AFEC6D}"/>
    <dgm:cxn modelId="{FE6736AC-4A4F-44BD-A8E1-911D82353410}" type="presOf" srcId="{C6AF1833-6D7D-47B2-AD12-E9A5D1CE9C8A}" destId="{DF257917-DB96-479E-B9ED-A0FA39195A07}" srcOrd="0" destOrd="0" presId="urn:microsoft.com/office/officeart/2005/8/layout/hierarchy4"/>
    <dgm:cxn modelId="{D0640771-B26F-4415-9368-EDCB727381EF}" srcId="{8BB89F16-1CF6-469E-9987-0F1C43DEEA1B}" destId="{C6AF1833-6D7D-47B2-AD12-E9A5D1CE9C8A}" srcOrd="0" destOrd="0" parTransId="{0ECA7945-92B0-4A16-B35F-5EBC2D36D3E1}" sibTransId="{732118B2-7837-46C9-8616-401114BE223A}"/>
    <dgm:cxn modelId="{C63FE268-68DD-4486-AA7E-0863B571D9E2}" type="presOf" srcId="{9190B3A3-CAA6-4DE6-8809-4EF8C62B744E}" destId="{53ADC227-54DC-42BB-AAF0-AFF286559EF5}" srcOrd="0" destOrd="0" presId="urn:microsoft.com/office/officeart/2005/8/layout/hierarchy4"/>
    <dgm:cxn modelId="{90A4CBAA-1CC4-4CCE-883F-0C3A831643CA}" type="presParOf" srcId="{D3776920-99A5-4782-AA6A-3CB6BF8AC98F}" destId="{5ADEC9BE-6C23-4338-8AC4-E27D9939461F}" srcOrd="0" destOrd="0" presId="urn:microsoft.com/office/officeart/2005/8/layout/hierarchy4"/>
    <dgm:cxn modelId="{38A315D5-3C4E-4B90-95A1-2FF99EABC699}" type="presParOf" srcId="{5ADEC9BE-6C23-4338-8AC4-E27D9939461F}" destId="{DF257917-DB96-479E-B9ED-A0FA39195A07}" srcOrd="0" destOrd="0" presId="urn:microsoft.com/office/officeart/2005/8/layout/hierarchy4"/>
    <dgm:cxn modelId="{F0495900-091D-47D5-804D-FD7E18107BA5}" type="presParOf" srcId="{5ADEC9BE-6C23-4338-8AC4-E27D9939461F}" destId="{B572DFEC-FF66-4A72-A47B-AA80D591FBE3}" srcOrd="1" destOrd="0" presId="urn:microsoft.com/office/officeart/2005/8/layout/hierarchy4"/>
    <dgm:cxn modelId="{81D75754-E90D-47A6-9623-7E27679BFDF8}" type="presParOf" srcId="{5ADEC9BE-6C23-4338-8AC4-E27D9939461F}" destId="{BAAAB83B-1CCD-4BC7-9392-676E8FD2C489}" srcOrd="2" destOrd="0" presId="urn:microsoft.com/office/officeart/2005/8/layout/hierarchy4"/>
    <dgm:cxn modelId="{B21AEAFB-445C-4107-8C18-2FF0382A345E}" type="presParOf" srcId="{BAAAB83B-1CCD-4BC7-9392-676E8FD2C489}" destId="{4FB0DAD7-3E9B-4191-A62E-47856927CD05}" srcOrd="0" destOrd="0" presId="urn:microsoft.com/office/officeart/2005/8/layout/hierarchy4"/>
    <dgm:cxn modelId="{417E1CC7-62B3-45A2-94F1-5E500475526A}" type="presParOf" srcId="{4FB0DAD7-3E9B-4191-A62E-47856927CD05}" destId="{53ADC227-54DC-42BB-AAF0-AFF286559EF5}" srcOrd="0" destOrd="0" presId="urn:microsoft.com/office/officeart/2005/8/layout/hierarchy4"/>
    <dgm:cxn modelId="{A9EC3FAA-F9EB-4761-8AFE-621FE560AA25}" type="presParOf" srcId="{4FB0DAD7-3E9B-4191-A62E-47856927CD05}" destId="{D6EB69FF-0FC0-45BA-9EA1-19A567A8CE37}" srcOrd="1" destOrd="0" presId="urn:microsoft.com/office/officeart/2005/8/layout/hierarchy4"/>
    <dgm:cxn modelId="{1EB29F8B-CB3C-45B4-86FE-9A9F04215BB2}" type="presParOf" srcId="{4FB0DAD7-3E9B-4191-A62E-47856927CD05}" destId="{39B54CF6-BA9B-49E9-8547-A6EB2FA19729}" srcOrd="2" destOrd="0" presId="urn:microsoft.com/office/officeart/2005/8/layout/hierarchy4"/>
    <dgm:cxn modelId="{77A33CF1-CD05-487A-A89E-6C4D353D2ECC}" type="presParOf" srcId="{39B54CF6-BA9B-49E9-8547-A6EB2FA19729}" destId="{55CF1998-21FE-4051-A71A-CD6F0A6B0646}" srcOrd="0" destOrd="0" presId="urn:microsoft.com/office/officeart/2005/8/layout/hierarchy4"/>
    <dgm:cxn modelId="{75FEF69B-2AF6-4D92-80F0-6FEEB6D2BBA2}" type="presParOf" srcId="{55CF1998-21FE-4051-A71A-CD6F0A6B0646}" destId="{CB09A8B6-0738-4CF0-AA56-B884439B0E8B}" srcOrd="0" destOrd="0" presId="urn:microsoft.com/office/officeart/2005/8/layout/hierarchy4"/>
    <dgm:cxn modelId="{33067843-47D0-4ABB-A933-0EF6A03FF913}" type="presParOf" srcId="{55CF1998-21FE-4051-A71A-CD6F0A6B0646}" destId="{206EBFDA-A6F4-4AA5-AE37-340D4A7AD86C}" srcOrd="1" destOrd="0" presId="urn:microsoft.com/office/officeart/2005/8/layout/hierarchy4"/>
    <dgm:cxn modelId="{59579946-4DCB-4688-B217-1D6422BE8E99}" type="presParOf" srcId="{39B54CF6-BA9B-49E9-8547-A6EB2FA19729}" destId="{6E1DD1F2-ABAF-4C13-B28F-4E2ED119BFAA}" srcOrd="1" destOrd="0" presId="urn:microsoft.com/office/officeart/2005/8/layout/hierarchy4"/>
    <dgm:cxn modelId="{E44931D5-06D7-46E2-99D7-9C0B96408BF4}" type="presParOf" srcId="{39B54CF6-BA9B-49E9-8547-A6EB2FA19729}" destId="{EB15CE72-7283-4B7B-93EF-657A8EF25490}" srcOrd="2" destOrd="0" presId="urn:microsoft.com/office/officeart/2005/8/layout/hierarchy4"/>
    <dgm:cxn modelId="{24799627-A944-49E3-8120-2FC7A97B71D4}" type="presParOf" srcId="{EB15CE72-7283-4B7B-93EF-657A8EF25490}" destId="{2B70C36E-56BE-40EA-8529-D4D138D8075F}" srcOrd="0" destOrd="0" presId="urn:microsoft.com/office/officeart/2005/8/layout/hierarchy4"/>
    <dgm:cxn modelId="{A74E0194-28BE-4E39-B08B-A96796D45818}" type="presParOf" srcId="{EB15CE72-7283-4B7B-93EF-657A8EF25490}" destId="{80B128CD-8226-41AC-A4A3-4BAB35277128}" srcOrd="1" destOrd="0" presId="urn:microsoft.com/office/officeart/2005/8/layout/hierarchy4"/>
    <dgm:cxn modelId="{43B89484-F455-4775-A669-DFE172812E40}" type="presParOf" srcId="{BAAAB83B-1CCD-4BC7-9392-676E8FD2C489}" destId="{1FD15280-16BD-4655-9066-32A7E10E47FD}" srcOrd="1" destOrd="0" presId="urn:microsoft.com/office/officeart/2005/8/layout/hierarchy4"/>
    <dgm:cxn modelId="{457A998F-56D2-407E-B9AF-48D4FBB5AADA}" type="presParOf" srcId="{BAAAB83B-1CCD-4BC7-9392-676E8FD2C489}" destId="{19BF7C66-5CEE-4C7B-89BE-9DB48B4C7F3A}" srcOrd="2" destOrd="0" presId="urn:microsoft.com/office/officeart/2005/8/layout/hierarchy4"/>
    <dgm:cxn modelId="{0D53AB9F-78E0-4F32-8808-F69BF7855559}" type="presParOf" srcId="{19BF7C66-5CEE-4C7B-89BE-9DB48B4C7F3A}" destId="{C44A4D3B-30BD-454E-A405-7B267E3AF5A9}" srcOrd="0" destOrd="0" presId="urn:microsoft.com/office/officeart/2005/8/layout/hierarchy4"/>
    <dgm:cxn modelId="{CC914E33-F956-4854-9E42-3AA2E3BC3AA4}" type="presParOf" srcId="{19BF7C66-5CEE-4C7B-89BE-9DB48B4C7F3A}" destId="{2EDBC7FF-AED0-4420-AD53-2FE21CE8D8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57917-DB96-479E-B9ED-A0FA39195A07}">
      <dsp:nvSpPr>
        <dsp:cNvPr id="0" name=""/>
        <dsp:cNvSpPr/>
      </dsp:nvSpPr>
      <dsp:spPr>
        <a:xfrm>
          <a:off x="851" y="1089"/>
          <a:ext cx="7415097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Palkanmaksua varten uuden työntekijän tulee toimittaa verokortti/kopio (voi pyytää lähettämään Verotoimistosta suoraan postitse) </a:t>
          </a:r>
          <a:r>
            <a:rPr lang="fi-FI" sz="2000" kern="1200" dirty="0" err="1" smtClean="0"/>
            <a:t>Monetra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Pohjois</a:t>
          </a:r>
          <a:r>
            <a:rPr lang="fi-FI" sz="2000" kern="1200" dirty="0" smtClean="0"/>
            <a:t>-Savo </a:t>
          </a:r>
          <a:r>
            <a:rPr lang="fi-FI" sz="2000" kern="1200" dirty="0" smtClean="0"/>
            <a:t>Oy:n omalle palkkasihteerille/palkkahallinnon tiimille.</a:t>
          </a:r>
          <a:endParaRPr lang="fi-FI" sz="2000" kern="1200" dirty="0"/>
        </a:p>
      </dsp:txBody>
      <dsp:txXfrm>
        <a:off x="42470" y="42708"/>
        <a:ext cx="7331859" cy="1337755"/>
      </dsp:txXfrm>
    </dsp:sp>
    <dsp:sp modelId="{53ADC227-54DC-42BB-AAF0-AFF286559EF5}">
      <dsp:nvSpPr>
        <dsp:cNvPr id="0" name=""/>
        <dsp:cNvSpPr/>
      </dsp:nvSpPr>
      <dsp:spPr>
        <a:xfrm>
          <a:off x="851" y="1552484"/>
          <a:ext cx="4843771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Niistä työsuhteista, jotka ovat voimassa vuoden vaihteessa, siirtyy verotieto suorasiirrossa Verohallinnolta. </a:t>
          </a:r>
          <a:endParaRPr lang="fi-FI" sz="1400" kern="1200" dirty="0"/>
        </a:p>
      </dsp:txBody>
      <dsp:txXfrm>
        <a:off x="42470" y="1594103"/>
        <a:ext cx="4760533" cy="1337755"/>
      </dsp:txXfrm>
    </dsp:sp>
    <dsp:sp modelId="{CB09A8B6-0738-4CF0-AA56-B884439B0E8B}">
      <dsp:nvSpPr>
        <dsp:cNvPr id="0" name=""/>
        <dsp:cNvSpPr/>
      </dsp:nvSpPr>
      <dsp:spPr>
        <a:xfrm>
          <a:off x="851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Muutosverokortti tulee aina toimittaa </a:t>
          </a:r>
          <a:r>
            <a:rPr lang="fi-FI" sz="1000" kern="1200" dirty="0" smtClean="0"/>
            <a:t>Monetraan omalle palkkasihteerille/palkkahallinnon tiimille.</a:t>
          </a:r>
          <a:endParaRPr lang="fi-FI" sz="1000" kern="1200" dirty="0"/>
        </a:p>
      </dsp:txBody>
      <dsp:txXfrm>
        <a:off x="42470" y="3145499"/>
        <a:ext cx="2288834" cy="1337755"/>
      </dsp:txXfrm>
    </dsp:sp>
    <dsp:sp modelId="{2B70C36E-56BE-40EA-8529-D4D138D8075F}">
      <dsp:nvSpPr>
        <dsp:cNvPr id="0" name=""/>
        <dsp:cNvSpPr/>
      </dsp:nvSpPr>
      <dsp:spPr>
        <a:xfrm>
          <a:off x="2472550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Katso lisätietoa verokorttiin sekä palkka- ja henkilöstöhallintoon liittyen linkistä.</a:t>
          </a:r>
          <a:endParaRPr lang="fi-FI" sz="1000" kern="1200" dirty="0"/>
        </a:p>
      </dsp:txBody>
      <dsp:txXfrm>
        <a:off x="2514169" y="3145499"/>
        <a:ext cx="2288834" cy="1337755"/>
      </dsp:txXfrm>
    </dsp:sp>
    <dsp:sp modelId="{C44A4D3B-30BD-454E-A405-7B267E3AF5A9}">
      <dsp:nvSpPr>
        <dsp:cNvPr id="0" name=""/>
        <dsp:cNvSpPr/>
      </dsp:nvSpPr>
      <dsp:spPr>
        <a:xfrm>
          <a:off x="5043876" y="1552484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Pankkiyhteystiedot välittyvät palkkajärjestelmään, kun työntekijä on kirjannut ne </a:t>
          </a:r>
          <a:r>
            <a:rPr lang="fi-FI" sz="1400" kern="1200" dirty="0" err="1" smtClean="0"/>
            <a:t>ESS:in</a:t>
          </a:r>
          <a:r>
            <a:rPr lang="fi-FI" sz="1400" kern="1200" dirty="0" smtClean="0"/>
            <a:t> perustietoihin.</a:t>
          </a:r>
          <a:endParaRPr lang="fi-FI" sz="1400" kern="1200" dirty="0"/>
        </a:p>
      </dsp:txBody>
      <dsp:txXfrm>
        <a:off x="5085495" y="1594103"/>
        <a:ext cx="2288834" cy="133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1.4.2019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1.4.2019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1.4.2019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4247775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67</Words>
  <Application>Microsoft Office PowerPoint</Application>
  <PresentationFormat>Laajakuva</PresentationFormat>
  <Paragraphs>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2019-02-11T08:52:36Z</dcterms:created>
  <dcterms:modified xsi:type="dcterms:W3CDTF">2019-04-01T07:46:22Z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