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1" r:id="rId4"/>
    <p:sldId id="262" r:id="rId5"/>
    <p:sldId id="267" r:id="rId6"/>
    <p:sldId id="269" r:id="rId7"/>
    <p:sldId id="263" r:id="rId8"/>
    <p:sldId id="266" r:id="rId9"/>
    <p:sldId id="26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14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hyperlink" Target="https://areena.yle.fi/1-3826480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slideLayout" Target="../slideLayouts/slideLayout2.xml"/><Relationship Id="rId5" Type="http://schemas.microsoft.com/office/2007/relationships/media" Target="../media/media5.m4a"/><Relationship Id="rId15" Type="http://schemas.openxmlformats.org/officeDocument/2006/relationships/image" Target="../media/image7.jpeg"/><Relationship Id="rId10" Type="http://schemas.openxmlformats.org/officeDocument/2006/relationships/audio" Target="../media/media7.m4a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openxmlformats.org/officeDocument/2006/relationships/image" Target="../media/image11.png"/><Relationship Id="rId5" Type="http://schemas.microsoft.com/office/2007/relationships/media" Target="../media/media10.m4a"/><Relationship Id="rId10" Type="http://schemas.openxmlformats.org/officeDocument/2006/relationships/image" Target="../media/image10.png"/><Relationship Id="rId4" Type="http://schemas.openxmlformats.org/officeDocument/2006/relationships/audio" Target="../media/media9.m4a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Qh7d8NXKUQI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3.m4a"/><Relationship Id="rId7" Type="http://schemas.openxmlformats.org/officeDocument/2006/relationships/hyperlink" Target="https://yle.fi/aihe/artikkeli/2008/02/05/vanrikki-stoolin-tarinoita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Relationship Id="rId9" Type="http://schemas.openxmlformats.org/officeDocument/2006/relationships/hyperlink" Target="http://www.serlachius.fi/storage/serlachius/piece/2/2000x2000/Porilaisten-marssi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le.fi/aihe/artikkeli/2012/07/30/kansakunnaksi-kansakuntien-joukkoon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r4T_jjdu7o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1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5" Type="http://schemas.microsoft.com/office/2007/relationships/media" Target="../media/media19.m4a"/><Relationship Id="rId4" Type="http://schemas.openxmlformats.org/officeDocument/2006/relationships/audio" Target="../media/media1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052735" y="1964267"/>
            <a:ext cx="9107390" cy="2421464"/>
          </a:xfrm>
        </p:spPr>
        <p:txBody>
          <a:bodyPr>
            <a:normAutofit fontScale="90000"/>
          </a:bodyPr>
          <a:lstStyle/>
          <a:p>
            <a:r>
              <a:rPr lang="fi-FI" sz="7200" dirty="0"/>
              <a:t>Ruotsin ajan perintö ja Suomen liittäminen Venäjään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i-FI" sz="3600" b="1" dirty="0"/>
          </a:p>
        </p:txBody>
      </p:sp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43E6DBC0-2BFF-4605-AA5D-B334B039B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284" y="3781684"/>
            <a:ext cx="1536765" cy="1536765"/>
          </a:xfrm>
          <a:prstGeom prst="rect">
            <a:avLst/>
          </a:prstGeom>
        </p:spPr>
      </p:pic>
      <p:sp>
        <p:nvSpPr>
          <p:cNvPr id="5" name="Nuoli: Vasen 4">
            <a:extLst>
              <a:ext uri="{FF2B5EF4-FFF2-40B4-BE49-F238E27FC236}">
                <a16:creationId xmlns:a16="http://schemas.microsoft.com/office/drawing/2014/main" id="{8C13CD78-E2F6-403C-9CA9-C93EB65BFF98}"/>
              </a:ext>
            </a:extLst>
          </p:cNvPr>
          <p:cNvSpPr/>
          <p:nvPr/>
        </p:nvSpPr>
        <p:spPr>
          <a:xfrm>
            <a:off x="2648339" y="3660191"/>
            <a:ext cx="3564294" cy="14510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Klikkaa</a:t>
            </a:r>
            <a:r>
              <a:rPr lang="fi-FI" dirty="0">
                <a:solidFill>
                  <a:schemeClr val="bg2"/>
                </a:solidFill>
              </a:rPr>
              <a:t>,</a:t>
            </a:r>
            <a:r>
              <a:rPr lang="fi-FI" dirty="0"/>
              <a:t> niin kuulet selostuksen</a:t>
            </a:r>
          </a:p>
        </p:txBody>
      </p:sp>
    </p:spTree>
    <p:extLst>
      <p:ext uri="{BB962C8B-B14F-4D97-AF65-F5344CB8AC3E}">
        <p14:creationId xmlns:p14="http://schemas.microsoft.com/office/powerpoint/2010/main" val="311332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3E0A06-C356-433A-9C13-677A0984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>
            <a:normAutofit/>
          </a:bodyPr>
          <a:lstStyle/>
          <a:p>
            <a:r>
              <a:rPr lang="fi-FI" dirty="0"/>
              <a:t>Helsingistä tulee pääkaupunki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C99C81-722D-4932-8412-1536293E8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5410199" cy="4230741"/>
          </a:xfrm>
        </p:spPr>
        <p:txBody>
          <a:bodyPr>
            <a:normAutofit fontScale="92500"/>
          </a:bodyPr>
          <a:lstStyle/>
          <a:p>
            <a:r>
              <a:rPr lang="fi-FI" sz="2400" dirty="0"/>
              <a:t>Helsingistä tuli pääkaupunki v. 1812</a:t>
            </a:r>
          </a:p>
          <a:p>
            <a:pPr lvl="1"/>
            <a:r>
              <a:rPr lang="fi-FI" sz="2000" dirty="0"/>
              <a:t>Lähemmäs Pietaria</a:t>
            </a:r>
          </a:p>
          <a:p>
            <a:pPr lvl="1"/>
            <a:r>
              <a:rPr lang="fi-FI" sz="2000" dirty="0"/>
              <a:t>Yhteydet Ruotsiin liian vahvat</a:t>
            </a:r>
          </a:p>
          <a:p>
            <a:r>
              <a:rPr lang="fi-FI" sz="2400" dirty="0"/>
              <a:t>Helsingin suunnitteli arkkitehti: Carl Ludvig Engel</a:t>
            </a:r>
          </a:p>
          <a:p>
            <a:r>
              <a:rPr lang="fi-FI" sz="2400" dirty="0"/>
              <a:t>Turun palon (1827) jälkeen Turun Akatemia siirrettiin Helsinkiin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i-FI" sz="2400" dirty="0"/>
              <a:t>Suomen Keisarillinen Aleksanterin Yliopisto</a:t>
            </a:r>
          </a:p>
          <a:p>
            <a:pPr marL="0" indent="0">
              <a:buNone/>
            </a:pPr>
            <a:r>
              <a:rPr lang="fi-FI" sz="2400" dirty="0"/>
              <a:t>”Vanha Suomi” liitettiin Suomen alueeseen </a:t>
            </a:r>
          </a:p>
          <a:p>
            <a:endParaRPr lang="fi-FI" dirty="0"/>
          </a:p>
        </p:txBody>
      </p:sp>
      <p:pic>
        <p:nvPicPr>
          <p:cNvPr id="4" name="Kuva 3" descr="Kuva, joka sisältää kohteen ulko, rakennus, ruoho, vanha&#10;&#10;Kuvaus luotu automaattisesti">
            <a:extLst>
              <a:ext uri="{FF2B5EF4-FFF2-40B4-BE49-F238E27FC236}">
                <a16:creationId xmlns:a16="http://schemas.microsoft.com/office/drawing/2014/main" id="{5D82BBA1-BC06-4D02-9546-50F7935D89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35" r="2853"/>
          <a:stretch/>
        </p:blipFill>
        <p:spPr>
          <a:xfrm>
            <a:off x="6468705" y="144575"/>
            <a:ext cx="5447070" cy="525042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1C5A04DA-2552-4F39-8CC3-88155C03DEEA}"/>
              </a:ext>
            </a:extLst>
          </p:cNvPr>
          <p:cNvSpPr/>
          <p:nvPr/>
        </p:nvSpPr>
        <p:spPr>
          <a:xfrm>
            <a:off x="6096000" y="5514391"/>
            <a:ext cx="5819775" cy="1199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Suurtori nykyisen kansalliskirjaston </a:t>
            </a:r>
            <a:r>
              <a:rPr lang="fi-FI" dirty="0" err="1"/>
              <a:t>paikkeilta</a:t>
            </a:r>
            <a:r>
              <a:rPr lang="fi-FI" dirty="0"/>
              <a:t> katsottuna. Ulrika Eleonoran kirkon takana pilkottaa vastavalmistuneiden kauppiastalojen fasadirivi Aleksanterinkadun varrella. Akvarelli, C.L. Engel 1816-1817.</a:t>
            </a:r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09494132-003E-48B9-8883-F9853A0ED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4210" y="1001939"/>
            <a:ext cx="1102028" cy="110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1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28117" y="4493941"/>
            <a:ext cx="6089109" cy="1297259"/>
          </a:xfrm>
          <a:ln>
            <a:solidFill>
              <a:srgbClr val="371457"/>
            </a:solidFill>
          </a:ln>
        </p:spPr>
        <p:txBody>
          <a:bodyPr/>
          <a:lstStyle/>
          <a:p>
            <a:endParaRPr lang="fi-FI" dirty="0"/>
          </a:p>
        </p:txBody>
      </p:sp>
      <p:sp>
        <p:nvSpPr>
          <p:cNvPr id="6" name="Oikea aaltosulje 5"/>
          <p:cNvSpPr/>
          <p:nvPr/>
        </p:nvSpPr>
        <p:spPr>
          <a:xfrm rot="16200000">
            <a:off x="2627291" y="1825927"/>
            <a:ext cx="759854" cy="4108362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1340109" y="2625719"/>
            <a:ext cx="3334215" cy="724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Suomi osa Ruotsia</a:t>
            </a:r>
          </a:p>
          <a:p>
            <a:pPr algn="ctr"/>
            <a:r>
              <a:rPr lang="fi-FI" dirty="0"/>
              <a:t>n. 1100- 1809</a:t>
            </a:r>
          </a:p>
        </p:txBody>
      </p:sp>
      <p:sp>
        <p:nvSpPr>
          <p:cNvPr id="10" name="Suorakulmio 9"/>
          <p:cNvSpPr/>
          <p:nvPr/>
        </p:nvSpPr>
        <p:spPr>
          <a:xfrm>
            <a:off x="4914380" y="2667051"/>
            <a:ext cx="2309559" cy="724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Suomi osa Venäjää</a:t>
            </a:r>
          </a:p>
          <a:p>
            <a:pPr algn="ctr"/>
            <a:r>
              <a:rPr lang="fi-FI" dirty="0"/>
              <a:t>1809-1917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009" y="3424811"/>
            <a:ext cx="2034684" cy="835224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064" y="3424662"/>
            <a:ext cx="2553021" cy="835224"/>
          </a:xfrm>
          <a:prstGeom prst="rect">
            <a:avLst/>
          </a:prstGeom>
        </p:spPr>
      </p:pic>
      <p:sp>
        <p:nvSpPr>
          <p:cNvPr id="16" name="Suorakulmio 15"/>
          <p:cNvSpPr/>
          <p:nvPr/>
        </p:nvSpPr>
        <p:spPr>
          <a:xfrm>
            <a:off x="7305303" y="2667051"/>
            <a:ext cx="3947532" cy="764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Suomi itsenäinen 1917-2019</a:t>
            </a:r>
          </a:p>
        </p:txBody>
      </p:sp>
      <p:sp>
        <p:nvSpPr>
          <p:cNvPr id="17" name="Suorakulmio 16"/>
          <p:cNvSpPr/>
          <p:nvPr/>
        </p:nvSpPr>
        <p:spPr>
          <a:xfrm>
            <a:off x="1184856" y="231820"/>
            <a:ext cx="9775065" cy="1105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b="1" dirty="0"/>
              <a:t>Suomen historia lyhyesti</a:t>
            </a:r>
          </a:p>
        </p:txBody>
      </p:sp>
      <p:sp>
        <p:nvSpPr>
          <p:cNvPr id="18" name="Ellipsi 17"/>
          <p:cNvSpPr/>
          <p:nvPr/>
        </p:nvSpPr>
        <p:spPr>
          <a:xfrm>
            <a:off x="4404575" y="1600124"/>
            <a:ext cx="7134895" cy="4308103"/>
          </a:xfrm>
          <a:prstGeom prst="ellipse">
            <a:avLst/>
          </a:prstGeom>
          <a:noFill/>
          <a:ln w="762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FF446174-4373-4A76-AFDC-B68C79AE7C1B}"/>
              </a:ext>
            </a:extLst>
          </p:cNvPr>
          <p:cNvSpPr/>
          <p:nvPr/>
        </p:nvSpPr>
        <p:spPr>
          <a:xfrm>
            <a:off x="10090195" y="3658717"/>
            <a:ext cx="1772817" cy="835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EU</a:t>
            </a:r>
          </a:p>
          <a:p>
            <a:pPr algn="ctr"/>
            <a:r>
              <a:rPr lang="fi-FI" dirty="0"/>
              <a:t>v. 1995</a:t>
            </a: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06E0CEDC-6092-40FA-964D-22F9FC9FDEC3}"/>
              </a:ext>
            </a:extLst>
          </p:cNvPr>
          <p:cNvSpPr/>
          <p:nvPr/>
        </p:nvSpPr>
        <p:spPr>
          <a:xfrm>
            <a:off x="1714076" y="4031501"/>
            <a:ext cx="2528728" cy="9248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n. 700 vuotta</a:t>
            </a: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9764E23C-3B84-4B50-B5B5-F0C7C52F1C8A}"/>
              </a:ext>
            </a:extLst>
          </p:cNvPr>
          <p:cNvSpPr/>
          <p:nvPr/>
        </p:nvSpPr>
        <p:spPr>
          <a:xfrm>
            <a:off x="5196160" y="4071335"/>
            <a:ext cx="1964594" cy="835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108 vuotta</a:t>
            </a:r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693E66BC-8654-4E75-B2A8-6DBF722FD24C}"/>
              </a:ext>
            </a:extLst>
          </p:cNvPr>
          <p:cNvSpPr/>
          <p:nvPr/>
        </p:nvSpPr>
        <p:spPr>
          <a:xfrm>
            <a:off x="7524235" y="4071335"/>
            <a:ext cx="2468850" cy="835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78 v. + 24 v.</a:t>
            </a:r>
          </a:p>
        </p:txBody>
      </p:sp>
      <p:pic>
        <p:nvPicPr>
          <p:cNvPr id="22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66F1B344-4F2A-44F7-B81D-94D98BE79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588" y="283808"/>
            <a:ext cx="997497" cy="99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67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1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2267" y="6858000"/>
            <a:ext cx="10131425" cy="3649133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</p:txBody>
      </p:sp>
      <p:sp>
        <p:nvSpPr>
          <p:cNvPr id="4" name="Ellipsi 3"/>
          <p:cNvSpPr/>
          <p:nvPr/>
        </p:nvSpPr>
        <p:spPr>
          <a:xfrm>
            <a:off x="5136841" y="1682242"/>
            <a:ext cx="3219719" cy="191895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Mitä olemme saaneet Ruotsilta?</a:t>
            </a:r>
          </a:p>
        </p:txBody>
      </p:sp>
      <p:sp>
        <p:nvSpPr>
          <p:cNvPr id="5" name="Ellipsi 4"/>
          <p:cNvSpPr/>
          <p:nvPr/>
        </p:nvSpPr>
        <p:spPr>
          <a:xfrm>
            <a:off x="6096000" y="571750"/>
            <a:ext cx="2112135" cy="11333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Kieli</a:t>
            </a:r>
          </a:p>
        </p:txBody>
      </p:sp>
      <p:sp>
        <p:nvSpPr>
          <p:cNvPr id="6" name="Ellipsi 5"/>
          <p:cNvSpPr/>
          <p:nvPr/>
        </p:nvSpPr>
        <p:spPr>
          <a:xfrm>
            <a:off x="7827632" y="1674362"/>
            <a:ext cx="2176529" cy="10045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Ruoka</a:t>
            </a:r>
          </a:p>
        </p:txBody>
      </p:sp>
      <p:sp>
        <p:nvSpPr>
          <p:cNvPr id="7" name="Ellipsi 6"/>
          <p:cNvSpPr/>
          <p:nvPr/>
        </p:nvSpPr>
        <p:spPr>
          <a:xfrm>
            <a:off x="7772490" y="2746977"/>
            <a:ext cx="2292440" cy="1299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Arkkitehtuuri</a:t>
            </a:r>
          </a:p>
        </p:txBody>
      </p:sp>
      <p:sp>
        <p:nvSpPr>
          <p:cNvPr id="8" name="Ellipsi 7"/>
          <p:cNvSpPr/>
          <p:nvPr/>
        </p:nvSpPr>
        <p:spPr>
          <a:xfrm>
            <a:off x="6059850" y="3601194"/>
            <a:ext cx="2395470" cy="13394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Läntinen kristinusko</a:t>
            </a:r>
          </a:p>
        </p:txBody>
      </p:sp>
      <p:sp>
        <p:nvSpPr>
          <p:cNvPr id="9" name="Ellipsi 8"/>
          <p:cNvSpPr/>
          <p:nvPr/>
        </p:nvSpPr>
        <p:spPr>
          <a:xfrm>
            <a:off x="4435748" y="3323943"/>
            <a:ext cx="2155601" cy="14681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Osaksi läntistä kulttuuria</a:t>
            </a:r>
          </a:p>
        </p:txBody>
      </p:sp>
      <p:sp>
        <p:nvSpPr>
          <p:cNvPr id="10" name="Ellipsi 9"/>
          <p:cNvSpPr/>
          <p:nvPr/>
        </p:nvSpPr>
        <p:spPr>
          <a:xfrm>
            <a:off x="2623610" y="2400755"/>
            <a:ext cx="2711807" cy="1530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Hallintotapa</a:t>
            </a:r>
          </a:p>
        </p:txBody>
      </p:sp>
      <p:sp>
        <p:nvSpPr>
          <p:cNvPr id="11" name="Ellipsi 10"/>
          <p:cNvSpPr/>
          <p:nvPr/>
        </p:nvSpPr>
        <p:spPr>
          <a:xfrm>
            <a:off x="3572256" y="792241"/>
            <a:ext cx="2543979" cy="13352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Historian aikakausien vaikutteet</a:t>
            </a:r>
          </a:p>
        </p:txBody>
      </p:sp>
      <p:sp>
        <p:nvSpPr>
          <p:cNvPr id="12" name="Ellipsi 11"/>
          <p:cNvSpPr/>
          <p:nvPr/>
        </p:nvSpPr>
        <p:spPr>
          <a:xfrm>
            <a:off x="8231703" y="37623"/>
            <a:ext cx="3666454" cy="15979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Suomen kielessä on ainakin 4000 sanaa, jotka ovat ruotsalaista alkuperää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8D51153A-0CC2-42D5-8589-7A80A46B4A05}"/>
              </a:ext>
            </a:extLst>
          </p:cNvPr>
          <p:cNvSpPr/>
          <p:nvPr/>
        </p:nvSpPr>
        <p:spPr>
          <a:xfrm>
            <a:off x="685801" y="345233"/>
            <a:ext cx="3065105" cy="125276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12"/>
              </a:rPr>
              <a:t>Suomi on ruotsalainen-sarja</a:t>
            </a:r>
            <a:endParaRPr lang="fi-FI" dirty="0"/>
          </a:p>
        </p:txBody>
      </p:sp>
      <p:pic>
        <p:nvPicPr>
          <p:cNvPr id="1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C44A965A-89F6-401E-99A6-51720BF5D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72214" y="3644370"/>
            <a:ext cx="487363" cy="487363"/>
          </a:xfrm>
          <a:prstGeom prst="rect">
            <a:avLst/>
          </a:prstGeom>
        </p:spPr>
      </p:pic>
      <p:pic>
        <p:nvPicPr>
          <p:cNvPr id="17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3945985B-AFE0-4609-A7B5-EF9A30A0AC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32723" y="4165838"/>
            <a:ext cx="487363" cy="487363"/>
          </a:xfrm>
          <a:prstGeom prst="rect">
            <a:avLst/>
          </a:prstGeom>
        </p:spPr>
      </p:pic>
      <p:pic>
        <p:nvPicPr>
          <p:cNvPr id="1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F68A60EB-3FE7-416A-8F0F-CA80FA8C75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73981" y="749878"/>
            <a:ext cx="487363" cy="487363"/>
          </a:xfrm>
          <a:prstGeom prst="rect">
            <a:avLst/>
          </a:prstGeom>
        </p:spPr>
      </p:pic>
      <p:pic>
        <p:nvPicPr>
          <p:cNvPr id="19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E022D9DD-E272-42B5-8BC1-E8D9149B8DA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7646" y="2645368"/>
            <a:ext cx="487363" cy="487363"/>
          </a:xfrm>
          <a:prstGeom prst="rect">
            <a:avLst/>
          </a:prstGeom>
        </p:spPr>
      </p:pic>
      <p:pic>
        <p:nvPicPr>
          <p:cNvPr id="20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C160A120-099B-45A5-AC2C-9E34643109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3165" y="1262022"/>
            <a:ext cx="1139818" cy="1139818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D0AA3A28-0A63-4A42-BA69-C7E0AD3DE5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09544"/>
            <a:ext cx="4064608" cy="3048456"/>
          </a:xfrm>
          <a:prstGeom prst="rect">
            <a:avLst/>
          </a:prstGeom>
        </p:spPr>
      </p:pic>
      <p:pic>
        <p:nvPicPr>
          <p:cNvPr id="1026" name="Picture 2" descr="Kanelbullar, Ruotsi, Leivonnaiset, Muottien, Kaneli">
            <a:extLst>
              <a:ext uri="{FF2B5EF4-FFF2-40B4-BE49-F238E27FC236}">
                <a16:creationId xmlns:a16="http://schemas.microsoft.com/office/drawing/2014/main" id="{3FE62367-87F1-49B0-AA78-4A61C765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57001" y="3699100"/>
            <a:ext cx="2507999" cy="37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22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08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5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17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Suomen sota 1808-1809</a:t>
            </a:r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278954" y="231820"/>
            <a:ext cx="2360314" cy="3115614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2146491" y="1942115"/>
            <a:ext cx="1442455" cy="1476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Iso-Britannia</a:t>
            </a:r>
          </a:p>
        </p:txBody>
      </p:sp>
      <p:sp>
        <p:nvSpPr>
          <p:cNvPr id="5" name="Suorakulmio 4"/>
          <p:cNvSpPr/>
          <p:nvPr/>
        </p:nvSpPr>
        <p:spPr>
          <a:xfrm>
            <a:off x="9040969" y="231820"/>
            <a:ext cx="3000777" cy="6626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/>
              <a:t>Venäjä</a:t>
            </a:r>
          </a:p>
        </p:txBody>
      </p:sp>
      <p:sp>
        <p:nvSpPr>
          <p:cNvPr id="6" name="Suorakulmio 5"/>
          <p:cNvSpPr/>
          <p:nvPr/>
        </p:nvSpPr>
        <p:spPr>
          <a:xfrm>
            <a:off x="6653239" y="386366"/>
            <a:ext cx="2284699" cy="2605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dirty="0"/>
              <a:t>Ruotsi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527609" y="5042079"/>
            <a:ext cx="2781836" cy="181592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/>
              <a:t>Ranska</a:t>
            </a:r>
          </a:p>
        </p:txBody>
      </p:sp>
      <p:sp>
        <p:nvSpPr>
          <p:cNvPr id="9" name="Kaari 8"/>
          <p:cNvSpPr/>
          <p:nvPr/>
        </p:nvSpPr>
        <p:spPr>
          <a:xfrm rot="4274152">
            <a:off x="-779666" y="401722"/>
            <a:ext cx="4919730" cy="4631028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9515" y="3909361"/>
            <a:ext cx="1941672" cy="2957555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5824" y="3849334"/>
            <a:ext cx="2205834" cy="3017581"/>
          </a:xfrm>
          <a:prstGeom prst="rect">
            <a:avLst/>
          </a:prstGeom>
        </p:spPr>
      </p:pic>
      <p:sp>
        <p:nvSpPr>
          <p:cNvPr id="13" name="Suorakulmio 12"/>
          <p:cNvSpPr/>
          <p:nvPr/>
        </p:nvSpPr>
        <p:spPr>
          <a:xfrm>
            <a:off x="9453093" y="5791200"/>
            <a:ext cx="2086377" cy="854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Aleksanteri I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1596980" y="244039"/>
            <a:ext cx="2681974" cy="975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Kustaa IV Aadolf</a:t>
            </a:r>
          </a:p>
        </p:txBody>
      </p:sp>
      <p:sp>
        <p:nvSpPr>
          <p:cNvPr id="15" name="Sydän 14"/>
          <p:cNvSpPr/>
          <p:nvPr/>
        </p:nvSpPr>
        <p:spPr>
          <a:xfrm>
            <a:off x="6173147" y="4996785"/>
            <a:ext cx="1658116" cy="1493431"/>
          </a:xfrm>
          <a:prstGeom prst="hear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Tilsit 1807</a:t>
            </a:r>
          </a:p>
        </p:txBody>
      </p:sp>
      <p:sp>
        <p:nvSpPr>
          <p:cNvPr id="16" name="Nuoli vasemmalle 15"/>
          <p:cNvSpPr/>
          <p:nvPr/>
        </p:nvSpPr>
        <p:spPr>
          <a:xfrm>
            <a:off x="8033255" y="1592036"/>
            <a:ext cx="3552856" cy="170322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Suomen sota 1808-1809</a:t>
            </a:r>
          </a:p>
        </p:txBody>
      </p:sp>
      <p:sp>
        <p:nvSpPr>
          <p:cNvPr id="17" name="Salama 16"/>
          <p:cNvSpPr/>
          <p:nvPr/>
        </p:nvSpPr>
        <p:spPr>
          <a:xfrm>
            <a:off x="4475736" y="2772861"/>
            <a:ext cx="1428661" cy="150682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11" y="1664888"/>
            <a:ext cx="2100497" cy="2645453"/>
          </a:xfrm>
          <a:prstGeom prst="rect">
            <a:avLst/>
          </a:prstGeom>
        </p:spPr>
      </p:pic>
      <p:sp>
        <p:nvSpPr>
          <p:cNvPr id="19" name="Suorakulmio 18"/>
          <p:cNvSpPr/>
          <p:nvPr/>
        </p:nvSpPr>
        <p:spPr>
          <a:xfrm>
            <a:off x="31499" y="4389198"/>
            <a:ext cx="2114992" cy="508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Yrjö III</a:t>
            </a:r>
          </a:p>
        </p:txBody>
      </p:sp>
      <p:pic>
        <p:nvPicPr>
          <p:cNvPr id="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70F27C5A-8F9C-4260-88E5-4349485EA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25603" y="1294882"/>
            <a:ext cx="1254186" cy="1254186"/>
          </a:xfrm>
          <a:prstGeom prst="rect">
            <a:avLst/>
          </a:prstGeom>
        </p:spPr>
      </p:pic>
      <p:pic>
        <p:nvPicPr>
          <p:cNvPr id="20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D3F21406-1A5B-4CDF-A478-C0FE9B63F7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42209" y="5016303"/>
            <a:ext cx="943787" cy="943787"/>
          </a:xfrm>
          <a:prstGeom prst="rect">
            <a:avLst/>
          </a:prstGeom>
        </p:spPr>
      </p:pic>
      <p:pic>
        <p:nvPicPr>
          <p:cNvPr id="21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B9E3C11-2F71-447B-93B5-FC0589F562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61642" y="2061705"/>
            <a:ext cx="1227521" cy="12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8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4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316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92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FCA749A-C554-48AB-A36F-6D205921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143" y="-1"/>
            <a:ext cx="4680857" cy="693460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EF74B10-6B39-4F16-9410-1B07AF26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A1CE4F-FB1E-4C3C-BB64-3B230061F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uorakulmio: Taitettu kulma 4">
            <a:extLst>
              <a:ext uri="{FF2B5EF4-FFF2-40B4-BE49-F238E27FC236}">
                <a16:creationId xmlns:a16="http://schemas.microsoft.com/office/drawing/2014/main" id="{F8B8AA56-FD66-49FE-8E0A-282E0362D2C6}"/>
              </a:ext>
            </a:extLst>
          </p:cNvPr>
          <p:cNvSpPr/>
          <p:nvPr/>
        </p:nvSpPr>
        <p:spPr>
          <a:xfrm>
            <a:off x="-1" y="0"/>
            <a:ext cx="7511143" cy="68580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200" b="1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i-FI" sz="32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Suomen sota 1808-1809</a:t>
            </a:r>
            <a:endParaRPr lang="fi-FI" sz="3200" b="1" dirty="0">
              <a:solidFill>
                <a:schemeClr val="bg1"/>
              </a:solidFill>
            </a:endParaRPr>
          </a:p>
          <a:p>
            <a:endParaRPr lang="fi-FI" dirty="0"/>
          </a:p>
          <a:p>
            <a:r>
              <a:rPr lang="fi-FI" sz="2000" b="1" u="sng" dirty="0"/>
              <a:t>Sodan alkuvaiheen tapahtumat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Venäläiset aloittivat hyökkäyksen 21.2.1808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Suomalaiset aloittivat perääntymisen joukkoja säästellen kohti Pohjanmaata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000" dirty="0"/>
              <a:t>Ensimmäinen varsinainen taistelu käytiin Siikajoella lähellä Oulua huhtikuun puolivälin paikkeilla</a:t>
            </a:r>
          </a:p>
          <a:p>
            <a:endParaRPr lang="fi-FI" sz="2000" u="sng" dirty="0"/>
          </a:p>
          <a:p>
            <a:r>
              <a:rPr lang="fi-FI" sz="2000" b="1" u="sng" dirty="0"/>
              <a:t>Kevään ja kesän taistelut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Huhtikuun lopulla suomalaisjoukot aloittivat hyökkäyksen, mutta menestys oli vaatimatonta lukuun ottamatta </a:t>
            </a:r>
            <a:r>
              <a:rPr lang="fi-FI" sz="2000" dirty="0" err="1"/>
              <a:t>Sandelsin</a:t>
            </a:r>
            <a:r>
              <a:rPr lang="fi-FI" sz="2000" dirty="0"/>
              <a:t> johtamaa Savo-Karjalan operaatiota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Toukokuun alussa Viaporin linnoitus antautui taisteluitta romahduttaen suomalaisten taistelutahtoa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Kesällä ruotsalaiset yrittivät nousta maihin useaan otteeseen eri puolille rannikkoa, mutta yritykset epäonnistuivat</a:t>
            </a:r>
          </a:p>
          <a:p>
            <a:endParaRPr lang="fi-FI" sz="1600" dirty="0"/>
          </a:p>
        </p:txBody>
      </p:sp>
      <p:sp>
        <p:nvSpPr>
          <p:cNvPr id="6" name="Nuoli: Vasen 5">
            <a:extLst>
              <a:ext uri="{FF2B5EF4-FFF2-40B4-BE49-F238E27FC236}">
                <a16:creationId xmlns:a16="http://schemas.microsoft.com/office/drawing/2014/main" id="{86C66397-B3C3-465E-BB3E-E5A655CD7DE0}"/>
              </a:ext>
            </a:extLst>
          </p:cNvPr>
          <p:cNvSpPr/>
          <p:nvPr/>
        </p:nvSpPr>
        <p:spPr>
          <a:xfrm>
            <a:off x="4239954" y="194388"/>
            <a:ext cx="1511559" cy="74644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Klik</a:t>
            </a:r>
            <a:r>
              <a:rPr lang="fi-FI" dirty="0"/>
              <a:t> </a:t>
            </a:r>
            <a:r>
              <a:rPr lang="fi-FI" dirty="0" err="1"/>
              <a:t>klik</a:t>
            </a:r>
            <a:r>
              <a:rPr lang="fi-FI" dirty="0"/>
              <a:t>!</a:t>
            </a:r>
          </a:p>
        </p:txBody>
      </p:sp>
      <p:pic>
        <p:nvPicPr>
          <p:cNvPr id="7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A1B98F6C-2DD1-4837-ACCF-4F4630E21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8319" y="2414210"/>
            <a:ext cx="1215398" cy="1215398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34DD27F1-1E36-4048-91D9-2309A45E5E85}"/>
              </a:ext>
            </a:extLst>
          </p:cNvPr>
          <p:cNvSpPr/>
          <p:nvPr/>
        </p:nvSpPr>
        <p:spPr>
          <a:xfrm>
            <a:off x="4366727" y="5971592"/>
            <a:ext cx="4553337" cy="6500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Suomen sota. Iisalmi. </a:t>
            </a:r>
            <a:r>
              <a:rPr lang="fi-FI" dirty="0" err="1"/>
              <a:t>Koljonvirran</a:t>
            </a:r>
            <a:r>
              <a:rPr lang="fi-FI" dirty="0"/>
              <a:t> taistelu 1808/ museoviraston kuva</a:t>
            </a:r>
          </a:p>
        </p:txBody>
      </p:sp>
    </p:spTree>
    <p:extLst>
      <p:ext uri="{BB962C8B-B14F-4D97-AF65-F5344CB8AC3E}">
        <p14:creationId xmlns:p14="http://schemas.microsoft.com/office/powerpoint/2010/main" val="13253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A465EA-018D-467A-B908-BFE183873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143624" cy="1456267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B7B43DD-9B21-4C9A-AC40-AA401558E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048500" y="0"/>
            <a:ext cx="5143500" cy="6866942"/>
          </a:xfrm>
          <a:prstGeom prst="rect">
            <a:avLst/>
          </a:prstGeom>
        </p:spPr>
      </p:pic>
      <p:sp>
        <p:nvSpPr>
          <p:cNvPr id="5" name="Suorakulmio: Taitettu kulma 4">
            <a:extLst>
              <a:ext uri="{FF2B5EF4-FFF2-40B4-BE49-F238E27FC236}">
                <a16:creationId xmlns:a16="http://schemas.microsoft.com/office/drawing/2014/main" id="{0103305E-26D2-4056-A574-59827F1F3C2F}"/>
              </a:ext>
            </a:extLst>
          </p:cNvPr>
          <p:cNvSpPr/>
          <p:nvPr/>
        </p:nvSpPr>
        <p:spPr>
          <a:xfrm>
            <a:off x="93306" y="0"/>
            <a:ext cx="6955194" cy="68580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u="sng" dirty="0"/>
              <a:t>Sodan lopputaistelut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Syyskuussa käytiin Oravaisissa (Vaasan yläpuolella) sodan suurin taistelu, joka päättyi venäläisten voittoon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Marraskuussa 1808 osapuolet solmivat aselevon ja Suomi jäi kokonaisuudessaan venäläisille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Sota jatkui Ruotsin puolella vielä vuoden 1809 aikana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u="sng" dirty="0"/>
              <a:t>Haminan rauha 17.9.1809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n. 700 vuotinen yhteys Suomen ja Ruotsin välillä katkesi, kun Suomi siirtyi Venäjän alaisuuteen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hlinkClick r:id="rId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hlinkClick r:id="rId7"/>
              </a:rPr>
              <a:t>Runeberg: Vänrikki Stoolin tarinat</a:t>
            </a:r>
            <a:endParaRPr lang="fi-FI" dirty="0"/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2B54BDD3-2B37-4534-878B-B79205A61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4968" y="3671888"/>
            <a:ext cx="1306557" cy="1306557"/>
          </a:xfrm>
          <a:prstGeom prst="rect">
            <a:avLst/>
          </a:prstGeom>
        </p:spPr>
      </p:pic>
      <p:pic>
        <p:nvPicPr>
          <p:cNvPr id="7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2C50F4D4-E7B3-45E6-B26B-48EBB87C4E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3433" y="5078773"/>
            <a:ext cx="1238092" cy="1238092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B30E5418-2D33-472B-A05E-4322BD726717}"/>
              </a:ext>
            </a:extLst>
          </p:cNvPr>
          <p:cNvSpPr/>
          <p:nvPr/>
        </p:nvSpPr>
        <p:spPr>
          <a:xfrm>
            <a:off x="3648269" y="6316865"/>
            <a:ext cx="3331029" cy="5411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Kuva </a:t>
            </a:r>
            <a:r>
              <a:rPr lang="fi-FI" dirty="0">
                <a:hlinkClick r:id="rId9"/>
              </a:rPr>
              <a:t>täältä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69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5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dirty="0">
                <a:hlinkClick r:id="rId4"/>
              </a:rPr>
              <a:t>Porvoon valtiopäivät v. 1809</a:t>
            </a:r>
            <a:endParaRPr lang="fi-FI" sz="4000" b="1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8767" y="1658478"/>
            <a:ext cx="9248498" cy="5206010"/>
          </a:xfrm>
          <a:prstGeom prst="rect">
            <a:avLst/>
          </a:prstGeom>
        </p:spPr>
      </p:pic>
      <p:sp>
        <p:nvSpPr>
          <p:cNvPr id="5" name="Nuoli: Vasen 4">
            <a:extLst>
              <a:ext uri="{FF2B5EF4-FFF2-40B4-BE49-F238E27FC236}">
                <a16:creationId xmlns:a16="http://schemas.microsoft.com/office/drawing/2014/main" id="{7322006F-67AB-4476-A9B0-4FFAA3224C1E}"/>
              </a:ext>
            </a:extLst>
          </p:cNvPr>
          <p:cNvSpPr/>
          <p:nvPr/>
        </p:nvSpPr>
        <p:spPr>
          <a:xfrm>
            <a:off x="7725747" y="609600"/>
            <a:ext cx="2267339" cy="11445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 err="1"/>
              <a:t>Klik</a:t>
            </a:r>
            <a:r>
              <a:rPr lang="fi-FI" sz="2400" b="1" dirty="0"/>
              <a:t> </a:t>
            </a:r>
            <a:r>
              <a:rPr lang="fi-FI" sz="2400" b="1" dirty="0" err="1"/>
              <a:t>klik</a:t>
            </a:r>
            <a:r>
              <a:rPr lang="fi-FI" sz="2400" b="1" dirty="0"/>
              <a:t>!</a:t>
            </a:r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31445221-E404-4FE4-92A1-A4679AE46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1" y="1810878"/>
            <a:ext cx="966859" cy="966859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63BEC562-C5AC-438D-818B-16A3CB0321C6}"/>
              </a:ext>
            </a:extLst>
          </p:cNvPr>
          <p:cNvSpPr/>
          <p:nvPr/>
        </p:nvSpPr>
        <p:spPr>
          <a:xfrm>
            <a:off x="9377265" y="3114745"/>
            <a:ext cx="2805754" cy="3295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Osa maalauksesta Porvoon valtiopäivät 1809, Aleksanteri I antaa hallitsijanvakuutuksen. </a:t>
            </a:r>
            <a:r>
              <a:rPr lang="fi-FI" dirty="0" err="1"/>
              <a:t>Emanuel</a:t>
            </a:r>
            <a:r>
              <a:rPr lang="fi-FI" dirty="0"/>
              <a:t> </a:t>
            </a:r>
            <a:r>
              <a:rPr lang="fi-FI" dirty="0" err="1"/>
              <a:t>Thelning</a:t>
            </a:r>
            <a:r>
              <a:rPr lang="fi-FI" dirty="0"/>
              <a:t> 1812. </a:t>
            </a:r>
          </a:p>
          <a:p>
            <a:pPr algn="ctr"/>
            <a:r>
              <a:rPr lang="fi-FI" dirty="0"/>
              <a:t>Kuva: Markku Haverinen, Museovirasto</a:t>
            </a:r>
          </a:p>
          <a:p>
            <a:pPr algn="ctr"/>
            <a:r>
              <a:rPr lang="fi-FI" dirty="0"/>
              <a:t>Lähde </a:t>
            </a:r>
            <a:r>
              <a:rPr lang="fi-FI" dirty="0">
                <a:hlinkClick r:id="rId7"/>
              </a:rPr>
              <a:t>täältä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975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b="1" dirty="0"/>
              <a:t>Porvoon </a:t>
            </a:r>
            <a:r>
              <a:rPr lang="fi-FI" sz="4400" b="1" dirty="0" err="1"/>
              <a:t>valtiopäiväT</a:t>
            </a:r>
            <a:endParaRPr lang="fi-FI" sz="44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800" b="1" dirty="0"/>
              <a:t>SUOMI SAI AUTONOMIAN</a:t>
            </a:r>
          </a:p>
          <a:p>
            <a:pPr marL="0" indent="0">
              <a:buNone/>
            </a:pPr>
            <a:r>
              <a:rPr lang="fi-FI" sz="2800" b="1" dirty="0"/>
              <a:t>=&gt; SISÄISEN ITSEHALLINNON</a:t>
            </a:r>
          </a:p>
          <a:p>
            <a:r>
              <a:rPr lang="fi-FI" sz="2800" b="1" dirty="0"/>
              <a:t>Valtiopäivät= Säädyt + keisari Aleksanteri I</a:t>
            </a:r>
          </a:p>
          <a:p>
            <a:r>
              <a:rPr lang="fi-FI" sz="2800" b="1" dirty="0"/>
              <a:t>Aatelisto, papisto, porvaristo ja talonpojat</a:t>
            </a:r>
          </a:p>
          <a:p>
            <a:pPr marL="0" indent="0">
              <a:buNone/>
            </a:pPr>
            <a:r>
              <a:rPr lang="fi-FI" sz="2800" b="1" dirty="0"/>
              <a:t>              Uskollisuudenvala</a:t>
            </a:r>
          </a:p>
          <a:p>
            <a:pPr marL="0" indent="0">
              <a:buNone/>
            </a:pPr>
            <a:r>
              <a:rPr lang="fi-FI" sz="2800" b="1" dirty="0"/>
              <a:t>		   Hallitsijanvakuutus</a:t>
            </a:r>
          </a:p>
          <a:p>
            <a:r>
              <a:rPr lang="fi-FI" sz="2800" b="1" dirty="0"/>
              <a:t>Ennallaan lait, uskonto ja säätyjen erillisoikeudet</a:t>
            </a:r>
          </a:p>
          <a:p>
            <a:r>
              <a:rPr lang="fi-FI" sz="2800" b="1" dirty="0"/>
              <a:t>Oma hallintojärjestys</a:t>
            </a:r>
          </a:p>
        </p:txBody>
      </p:sp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3BC20B7B-BAAE-4B5B-B63D-10601E617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1859" y="125158"/>
            <a:ext cx="1818676" cy="1818676"/>
          </a:xfrm>
          <a:prstGeom prst="rect">
            <a:avLst/>
          </a:prstGeom>
        </p:spPr>
      </p:pic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FD8A7A0-7CD8-44A5-B690-0C85D34724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1206" y="4823189"/>
            <a:ext cx="1812018" cy="1812018"/>
          </a:xfrm>
          <a:prstGeom prst="rect">
            <a:avLst/>
          </a:prstGeom>
        </p:spPr>
      </p:pic>
      <p:sp>
        <p:nvSpPr>
          <p:cNvPr id="6" name="Nuoli: Alas 5">
            <a:extLst>
              <a:ext uri="{FF2B5EF4-FFF2-40B4-BE49-F238E27FC236}">
                <a16:creationId xmlns:a16="http://schemas.microsoft.com/office/drawing/2014/main" id="{0C7D58FD-5094-4FD4-B6D9-1DE50191109C}"/>
              </a:ext>
            </a:extLst>
          </p:cNvPr>
          <p:cNvSpPr/>
          <p:nvPr/>
        </p:nvSpPr>
        <p:spPr>
          <a:xfrm rot="18799183">
            <a:off x="7703618" y="3886125"/>
            <a:ext cx="3100905" cy="18120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b="1" dirty="0"/>
          </a:p>
          <a:p>
            <a:pPr algn="ctr"/>
            <a:r>
              <a:rPr lang="fi-FI" sz="1600" b="1" dirty="0"/>
              <a:t>MIKSI SUOMI SAI AUTONOMIAN?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D77D947-BF06-4701-AB84-0F4A6ABC0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542" y="125158"/>
            <a:ext cx="3286029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9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 flipH="1">
            <a:off x="10817226" y="4932608"/>
            <a:ext cx="348757" cy="85859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3618964" y="472226"/>
            <a:ext cx="3721994" cy="1442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KEISARI / Suomen suurruhtinas</a:t>
            </a:r>
          </a:p>
          <a:p>
            <a:pPr algn="ctr"/>
            <a:r>
              <a:rPr lang="fi-FI" sz="2400" b="1" dirty="0"/>
              <a:t>=itsevaltias</a:t>
            </a:r>
          </a:p>
        </p:txBody>
      </p:sp>
      <p:sp>
        <p:nvSpPr>
          <p:cNvPr id="5" name="Pyöristetty suorakulmio 4"/>
          <p:cNvSpPr/>
          <p:nvPr/>
        </p:nvSpPr>
        <p:spPr>
          <a:xfrm>
            <a:off x="3631843" y="2124218"/>
            <a:ext cx="3696236" cy="1648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 err="1"/>
              <a:t>Kenraalikuvernööni</a:t>
            </a:r>
            <a:endParaRPr lang="fi-FI" sz="2800" b="1" dirty="0"/>
          </a:p>
          <a:p>
            <a:pPr algn="ctr"/>
            <a:r>
              <a:rPr lang="fi-FI" sz="2800" b="1" dirty="0"/>
              <a:t>= keisarin sijainen</a:t>
            </a:r>
          </a:p>
        </p:txBody>
      </p:sp>
      <p:sp>
        <p:nvSpPr>
          <p:cNvPr id="6" name="Suorakulmio 5"/>
          <p:cNvSpPr/>
          <p:nvPr/>
        </p:nvSpPr>
        <p:spPr>
          <a:xfrm>
            <a:off x="3631843" y="3966633"/>
            <a:ext cx="3773510" cy="1197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Senaatti = Suomen hallitus</a:t>
            </a:r>
          </a:p>
        </p:txBody>
      </p:sp>
      <p:sp>
        <p:nvSpPr>
          <p:cNvPr id="7" name="Suorakulmio 6"/>
          <p:cNvSpPr/>
          <p:nvPr/>
        </p:nvSpPr>
        <p:spPr>
          <a:xfrm>
            <a:off x="7624293" y="2221030"/>
            <a:ext cx="3541690" cy="125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dirty="0"/>
              <a:t>Ministerivaltiosihteeri</a:t>
            </a:r>
          </a:p>
        </p:txBody>
      </p:sp>
      <p:sp>
        <p:nvSpPr>
          <p:cNvPr id="8" name="Suorakulmio 7"/>
          <p:cNvSpPr/>
          <p:nvPr/>
        </p:nvSpPr>
        <p:spPr>
          <a:xfrm>
            <a:off x="9395138" y="1101960"/>
            <a:ext cx="2305319" cy="1029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Pietarissa</a:t>
            </a:r>
          </a:p>
        </p:txBody>
      </p:sp>
      <p:sp>
        <p:nvSpPr>
          <p:cNvPr id="9" name="Kaarinuoli alas 8"/>
          <p:cNvSpPr/>
          <p:nvPr/>
        </p:nvSpPr>
        <p:spPr>
          <a:xfrm rot="16733490">
            <a:off x="672054" y="1591862"/>
            <a:ext cx="3557765" cy="18339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2450936" y="5252433"/>
            <a:ext cx="1841679" cy="1077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Tullihallitus</a:t>
            </a:r>
          </a:p>
        </p:txBody>
      </p:sp>
      <p:sp>
        <p:nvSpPr>
          <p:cNvPr id="11" name="Suorakulmio 10"/>
          <p:cNvSpPr/>
          <p:nvPr/>
        </p:nvSpPr>
        <p:spPr>
          <a:xfrm>
            <a:off x="4443211" y="5300668"/>
            <a:ext cx="2073499" cy="1029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postilaitos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6616223" y="5374326"/>
            <a:ext cx="2176530" cy="971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Rakennushallitus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8912180" y="5252433"/>
            <a:ext cx="1635617" cy="1093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Suomen pankki</a:t>
            </a:r>
          </a:p>
        </p:txBody>
      </p:sp>
      <p:pic>
        <p:nvPicPr>
          <p:cNvPr id="1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48A382FE-61E6-490C-AC40-CAA859F89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65006" y="1101960"/>
            <a:ext cx="789130" cy="789130"/>
          </a:xfrm>
          <a:prstGeom prst="rect">
            <a:avLst/>
          </a:prstGeom>
        </p:spPr>
      </p:pic>
      <p:pic>
        <p:nvPicPr>
          <p:cNvPr id="17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8CDC9FDE-E4BE-44E6-BA94-603D1FF8BB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041" y="3966633"/>
            <a:ext cx="487363" cy="487363"/>
          </a:xfrm>
          <a:prstGeom prst="rect">
            <a:avLst/>
          </a:prstGeom>
        </p:spPr>
      </p:pic>
      <p:pic>
        <p:nvPicPr>
          <p:cNvPr id="1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32F150B6-BE9C-4452-A1A0-A43B049A6C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3460" y="5563174"/>
            <a:ext cx="903092" cy="9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5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84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8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0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ivaallinen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Laajakuva</PresentationFormat>
  <Paragraphs>94</Paragraphs>
  <Slides>10</Slides>
  <Notes>0</Notes>
  <HiddenSlides>0</HiddenSlides>
  <MMClips>20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Wingdings</vt:lpstr>
      <vt:lpstr>Taivaallinen</vt:lpstr>
      <vt:lpstr>Ruotsin ajan perintö ja Suomen liittäminen Venäjään</vt:lpstr>
      <vt:lpstr>PowerPoint-esitys</vt:lpstr>
      <vt:lpstr>PowerPoint-esitys</vt:lpstr>
      <vt:lpstr>Suomen sota 1808-1809</vt:lpstr>
      <vt:lpstr>PowerPoint-esitys</vt:lpstr>
      <vt:lpstr>PowerPoint-esitys</vt:lpstr>
      <vt:lpstr>Porvoon valtiopäivät v. 1809</vt:lpstr>
      <vt:lpstr>Porvoon valtiopäiväT</vt:lpstr>
      <vt:lpstr>PowerPoint-esitys</vt:lpstr>
      <vt:lpstr>Helsingistä tulee pääkaupunki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Ruotsin ajan perintö ja Suomen liittäminen Venäjään</dc:title>
  <dc:creator>Ruuskanen Maija</dc:creator>
  <cp:lastModifiedBy>Ruuskanen Maija</cp:lastModifiedBy>
  <cp:revision>6</cp:revision>
  <dcterms:created xsi:type="dcterms:W3CDTF">2019-11-20T17:17:31Z</dcterms:created>
  <dcterms:modified xsi:type="dcterms:W3CDTF">2020-01-27T12:48:01Z</dcterms:modified>
</cp:coreProperties>
</file>