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62" r:id="rId4"/>
    <p:sldId id="263" r:id="rId5"/>
    <p:sldId id="271" r:id="rId6"/>
    <p:sldId id="272" r:id="rId7"/>
    <p:sldId id="264" r:id="rId8"/>
    <p:sldId id="268" r:id="rId9"/>
    <p:sldId id="267" r:id="rId10"/>
    <p:sldId id="260" r:id="rId11"/>
    <p:sldId id="26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D67DAC-232D-4042-B5C0-E64770A42A28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dirty="0"/>
              <a:t>1/27/2020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youtube.com/watch?v=MYkc9HcfwAI" TargetMode="External"/><Relationship Id="rId5" Type="http://schemas.openxmlformats.org/officeDocument/2006/relationships/hyperlink" Target="https://www.youtube.com/watch?time_continue=14&amp;v=r4T_jjdu7o8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3.m4a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areena.yle.fi/1-1720546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le.fi/aihe/artikkeli/2012/12/13/aikamatka-arkeen-asuminen" TargetMode="External"/><Relationship Id="rId3" Type="http://schemas.microsoft.com/office/2007/relationships/media" Target="../media/media7.m4a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hyperlink" Target="https://areena.yle.fi/1-50088321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hyperlink" Target="http://itsenaisyys100.fi/viljantuonnin-vapautuminen-ja-metsan-arvonnousu-muuttivat-maataloutt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3. 1860-luvun yhteiskunnallinen murros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C5B10C7-19DC-48D8-8BFF-722CE2380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E2F1A41-5FE6-4FF8-AD1D-BC122AC19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190" y="-35275"/>
            <a:ext cx="3249240" cy="431336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9D9A8B3-DBDF-4839-A2B3-7ADC70E9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DB85C2-BE73-4A9C-BAFF-3AECEE8F088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1008310" y="1828800"/>
            <a:ext cx="119937" cy="292608"/>
          </a:xfrm>
        </p:spPr>
        <p:txBody>
          <a:bodyPr>
            <a:normAutofit fontScale="85000" lnSpcReduction="20000"/>
          </a:bodyPr>
          <a:lstStyle/>
          <a:p>
            <a:endParaRPr lang="fi-FI" dirty="0"/>
          </a:p>
        </p:txBody>
      </p:sp>
      <p:sp>
        <p:nvSpPr>
          <p:cNvPr id="4" name="Räjähdys: 14 pistettä 3">
            <a:extLst>
              <a:ext uri="{FF2B5EF4-FFF2-40B4-BE49-F238E27FC236}">
                <a16:creationId xmlns:a16="http://schemas.microsoft.com/office/drawing/2014/main" id="{4B26915A-070E-43A6-9DAA-CEF8F5525FE1}"/>
              </a:ext>
            </a:extLst>
          </p:cNvPr>
          <p:cNvSpPr/>
          <p:nvPr/>
        </p:nvSpPr>
        <p:spPr>
          <a:xfrm>
            <a:off x="140474" y="3352119"/>
            <a:ext cx="3524434" cy="350588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5"/>
              </a:rPr>
              <a:t>Valtiopäivät Porvoossa v. 1809</a:t>
            </a:r>
            <a:endParaRPr lang="fi-FI" dirty="0"/>
          </a:p>
        </p:txBody>
      </p:sp>
      <p:sp>
        <p:nvSpPr>
          <p:cNvPr id="5" name="Nuoli: Oikea 4">
            <a:extLst>
              <a:ext uri="{FF2B5EF4-FFF2-40B4-BE49-F238E27FC236}">
                <a16:creationId xmlns:a16="http://schemas.microsoft.com/office/drawing/2014/main" id="{E55B2A2F-66E8-4A3D-A538-681664620580}"/>
              </a:ext>
            </a:extLst>
          </p:cNvPr>
          <p:cNvSpPr/>
          <p:nvPr/>
        </p:nvSpPr>
        <p:spPr>
          <a:xfrm>
            <a:off x="3056184" y="4764025"/>
            <a:ext cx="4296792" cy="150920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Valtion yö // 54 v. ilman uudistuksia</a:t>
            </a:r>
          </a:p>
        </p:txBody>
      </p:sp>
      <p:sp>
        <p:nvSpPr>
          <p:cNvPr id="6" name="Räjähdys: 14 pistettä 5">
            <a:extLst>
              <a:ext uri="{FF2B5EF4-FFF2-40B4-BE49-F238E27FC236}">
                <a16:creationId xmlns:a16="http://schemas.microsoft.com/office/drawing/2014/main" id="{A94A912E-84D3-45F6-B25D-8CEF9EE0CD89}"/>
              </a:ext>
            </a:extLst>
          </p:cNvPr>
          <p:cNvSpPr/>
          <p:nvPr/>
        </p:nvSpPr>
        <p:spPr>
          <a:xfrm>
            <a:off x="7119892" y="3673179"/>
            <a:ext cx="3524434" cy="319596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6"/>
              </a:rPr>
              <a:t>Helsingin </a:t>
            </a:r>
          </a:p>
          <a:p>
            <a:pPr algn="ctr"/>
            <a:r>
              <a:rPr lang="fi-FI" dirty="0">
                <a:hlinkClick r:id="rId6"/>
              </a:rPr>
              <a:t>Valtiopäivät </a:t>
            </a:r>
          </a:p>
          <a:p>
            <a:pPr algn="ctr"/>
            <a:r>
              <a:rPr lang="fi-FI" dirty="0">
                <a:hlinkClick r:id="rId6"/>
              </a:rPr>
              <a:t>v. 1863</a:t>
            </a:r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7F309EA-CF86-416C-B384-6AF95B476966}"/>
              </a:ext>
            </a:extLst>
          </p:cNvPr>
          <p:cNvSpPr/>
          <p:nvPr/>
        </p:nvSpPr>
        <p:spPr>
          <a:xfrm>
            <a:off x="10118975" y="4552067"/>
            <a:ext cx="2073025" cy="1438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Säännölliset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Valtiopäivät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3 v. välein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9227A9A2-0686-488B-8624-ECF85E862DBF}"/>
              </a:ext>
            </a:extLst>
          </p:cNvPr>
          <p:cNvSpPr/>
          <p:nvPr/>
        </p:nvSpPr>
        <p:spPr>
          <a:xfrm>
            <a:off x="3103499" y="2312813"/>
            <a:ext cx="1966853" cy="1189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Helsingistä pääkaupunki v. 1812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0E550D0B-1D4A-433D-A982-5484949A9835}"/>
              </a:ext>
            </a:extLst>
          </p:cNvPr>
          <p:cNvSpPr/>
          <p:nvPr/>
        </p:nvSpPr>
        <p:spPr>
          <a:xfrm>
            <a:off x="3863788" y="197224"/>
            <a:ext cx="1927994" cy="96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Nikolai 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D011C73-594B-4B2B-B3DC-F5314254F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479" y="0"/>
            <a:ext cx="2567784" cy="3505881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60016C6C-8B88-4F26-9F36-8A40855F19DC}"/>
              </a:ext>
            </a:extLst>
          </p:cNvPr>
          <p:cNvSpPr/>
          <p:nvPr/>
        </p:nvSpPr>
        <p:spPr>
          <a:xfrm>
            <a:off x="1948954" y="1337613"/>
            <a:ext cx="1824041" cy="699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Aleksanteri I</a:t>
            </a:r>
          </a:p>
        </p:txBody>
      </p:sp>
      <p:pic>
        <p:nvPicPr>
          <p:cNvPr id="1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6B170333-CA41-4EA2-A18F-69DCF511D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7760" y="4221899"/>
            <a:ext cx="487363" cy="487363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93675C71-9515-46C5-8CC0-A6BBFFC878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2405" y="40028"/>
            <a:ext cx="3046314" cy="4313365"/>
          </a:xfrm>
          <a:prstGeom prst="rect">
            <a:avLst/>
          </a:prstGeom>
        </p:spPr>
      </p:pic>
      <p:sp>
        <p:nvSpPr>
          <p:cNvPr id="16" name="Suorakulmio 15">
            <a:extLst>
              <a:ext uri="{FF2B5EF4-FFF2-40B4-BE49-F238E27FC236}">
                <a16:creationId xmlns:a16="http://schemas.microsoft.com/office/drawing/2014/main" id="{017AB702-8B3F-4A9B-85AF-8CC41B105548}"/>
              </a:ext>
            </a:extLst>
          </p:cNvPr>
          <p:cNvSpPr/>
          <p:nvPr/>
        </p:nvSpPr>
        <p:spPr>
          <a:xfrm>
            <a:off x="8857003" y="3352119"/>
            <a:ext cx="2625250" cy="573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Aleksanteri II</a:t>
            </a:r>
          </a:p>
        </p:txBody>
      </p:sp>
    </p:spTree>
    <p:extLst>
      <p:ext uri="{BB962C8B-B14F-4D97-AF65-F5344CB8AC3E}">
        <p14:creationId xmlns:p14="http://schemas.microsoft.com/office/powerpoint/2010/main" val="26371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3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27A66B-E176-488D-ABB6-A1DF866D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72351B3-0714-44CD-9E4E-D9E77F92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26040" y="0"/>
            <a:ext cx="9339919" cy="6924675"/>
          </a:xfrm>
          <a:prstGeom prst="rect">
            <a:avLst/>
          </a:prstGeom>
        </p:spPr>
      </p:pic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ABAF709-38F4-4F19-B47E-D55282CB3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1152" y="0"/>
            <a:ext cx="1705540" cy="170554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2691F8BF-58E6-43C8-9770-5EA186F5AEA7}"/>
              </a:ext>
            </a:extLst>
          </p:cNvPr>
          <p:cNvSpPr/>
          <p:nvPr/>
        </p:nvSpPr>
        <p:spPr>
          <a:xfrm>
            <a:off x="46714" y="1511560"/>
            <a:ext cx="2204438" cy="979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Kuvan lähde: https://www.sls.fi/sv</a:t>
            </a:r>
          </a:p>
        </p:txBody>
      </p:sp>
    </p:spTree>
    <p:extLst>
      <p:ext uri="{BB962C8B-B14F-4D97-AF65-F5344CB8AC3E}">
        <p14:creationId xmlns:p14="http://schemas.microsoft.com/office/powerpoint/2010/main" val="16157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817F61-0CD1-451E-99C0-85910334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Kuntauudistus v. 1865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5A2BE8-F867-4D22-919C-9CAB6E5B8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Kuntakokous / kunnanvaltuusto (yli 2000 asukasta)</a:t>
            </a:r>
          </a:p>
          <a:p>
            <a:r>
              <a:rPr lang="fi-FI" dirty="0"/>
              <a:t>Äänioikeus sidottu veronmaksukykyyn</a:t>
            </a:r>
          </a:p>
          <a:p>
            <a:r>
              <a:rPr lang="fi-FI" dirty="0"/>
              <a:t>Kirkko ja kunta erilleen toisistaan</a:t>
            </a:r>
          </a:p>
          <a:p>
            <a:r>
              <a:rPr lang="fi-FI" dirty="0"/>
              <a:t>Kuntien tehtävä</a:t>
            </a:r>
          </a:p>
          <a:p>
            <a:pPr lvl="1"/>
            <a:r>
              <a:rPr lang="fi-FI" dirty="0"/>
              <a:t>Terveydenhoito</a:t>
            </a:r>
          </a:p>
          <a:p>
            <a:pPr lvl="1"/>
            <a:r>
              <a:rPr lang="fi-FI" dirty="0"/>
              <a:t>Sosiaalihuolto</a:t>
            </a:r>
          </a:p>
          <a:p>
            <a:pPr marL="0" indent="0">
              <a:buNone/>
            </a:pPr>
            <a:r>
              <a:rPr lang="fi-FI" b="1" dirty="0"/>
              <a:t>1860-luvulla kansankoulu</a:t>
            </a:r>
          </a:p>
          <a:p>
            <a:r>
              <a:rPr lang="fi-FI" dirty="0"/>
              <a:t>Kaupungeissa pakko/ maaseudulla vapaaehtoista</a:t>
            </a:r>
          </a:p>
          <a:p>
            <a:r>
              <a:rPr lang="fi-FI" dirty="0"/>
              <a:t>V. 1898 valtiopäivät antoivat koulupiirijakoasetuksen</a:t>
            </a:r>
          </a:p>
          <a:p>
            <a:pPr lvl="1"/>
            <a:r>
              <a:rPr lang="fi-FI" dirty="0"/>
              <a:t>kaikki pitäjät oli jaettava koulupiireihin niin, että kenenkään koulumatka ei muodostuisi yli viiden kilometrin mittaiseksi</a:t>
            </a:r>
          </a:p>
          <a:p>
            <a:pPr lvl="1"/>
            <a:r>
              <a:rPr lang="fi-FI" dirty="0"/>
              <a:t>Kaikilla halukkailla oli oikeus päästä kansakouluun, mutta oppivelvollisuutta ei ollut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D96610E4-5F35-4C5A-A7AE-8E228FD214A8}"/>
              </a:ext>
            </a:extLst>
          </p:cNvPr>
          <p:cNvSpPr/>
          <p:nvPr/>
        </p:nvSpPr>
        <p:spPr>
          <a:xfrm>
            <a:off x="9726706" y="6015318"/>
            <a:ext cx="2277035" cy="842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6"/>
              </a:rPr>
              <a:t>Lisätietoa: taistelu oppivelvollisuudesta</a:t>
            </a:r>
            <a:endParaRPr lang="fi-FI" dirty="0"/>
          </a:p>
        </p:txBody>
      </p:sp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81A9034-CA1E-41E6-8896-A98E71AA3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249589" y="0"/>
            <a:ext cx="1336615" cy="1262191"/>
          </a:xfrm>
          <a:prstGeom prst="rect">
            <a:avLst/>
          </a:prstGeom>
        </p:spPr>
      </p:pic>
      <p:pic>
        <p:nvPicPr>
          <p:cNvPr id="8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5DC74DAF-5394-40AD-85D5-BE58F5E983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8123" y="3298012"/>
            <a:ext cx="1474236" cy="147423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6989A80-3769-4B4C-AEBA-0AC8AB3B8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359" y="1587761"/>
            <a:ext cx="4279641" cy="3420503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7283B96A-0D29-43DD-A4CA-5735D285ABBD}"/>
              </a:ext>
            </a:extLst>
          </p:cNvPr>
          <p:cNvSpPr/>
          <p:nvPr/>
        </p:nvSpPr>
        <p:spPr>
          <a:xfrm>
            <a:off x="9085679" y="982926"/>
            <a:ext cx="3106321" cy="558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Kuvan lähde: </a:t>
            </a:r>
            <a:r>
              <a:rPr lang="fi-FI" dirty="0" err="1"/>
              <a:t>Finna</a:t>
            </a:r>
            <a:r>
              <a:rPr lang="fi-FI" dirty="0"/>
              <a:t> /luokkahuone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825D73E3-6A75-41BD-A819-DEF4A2E43DD2}"/>
              </a:ext>
            </a:extLst>
          </p:cNvPr>
          <p:cNvSpPr/>
          <p:nvPr/>
        </p:nvSpPr>
        <p:spPr>
          <a:xfrm>
            <a:off x="7175241" y="2578608"/>
            <a:ext cx="690465" cy="662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2.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A6A49E-971B-4DCA-AA4A-7C862CFB8A10}"/>
              </a:ext>
            </a:extLst>
          </p:cNvPr>
          <p:cNvSpPr/>
          <p:nvPr/>
        </p:nvSpPr>
        <p:spPr>
          <a:xfrm>
            <a:off x="1791478" y="248616"/>
            <a:ext cx="718457" cy="628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6338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6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Tämän tunnin aiheet: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Suomalaisen yhteiskunnan </a:t>
            </a:r>
            <a:r>
              <a:rPr lang="fi-FI"/>
              <a:t>muutos 1800-luvulla: </a:t>
            </a:r>
            <a:endParaRPr lang="fi-FI" dirty="0"/>
          </a:p>
          <a:p>
            <a:pPr>
              <a:buFontTx/>
              <a:buChar char="-"/>
            </a:pPr>
            <a:r>
              <a:rPr lang="fi-FI" dirty="0"/>
              <a:t>Nälkävuodet</a:t>
            </a:r>
          </a:p>
          <a:p>
            <a:pPr>
              <a:buFontTx/>
              <a:buChar char="-"/>
            </a:pPr>
            <a:r>
              <a:rPr lang="fi-FI" dirty="0"/>
              <a:t>Maatalouden uudistuminen</a:t>
            </a:r>
          </a:p>
          <a:p>
            <a:pPr>
              <a:buFontTx/>
              <a:buChar char="-"/>
            </a:pPr>
            <a:r>
              <a:rPr lang="fi-FI" dirty="0"/>
              <a:t>Aleksanteri II uudistukset + Helsingin valtiopäivät</a:t>
            </a:r>
          </a:p>
          <a:p>
            <a:pPr>
              <a:buFontTx/>
              <a:buChar char="-"/>
            </a:pPr>
            <a:r>
              <a:rPr lang="fi-FI" dirty="0"/>
              <a:t>Teollistumisen alku</a:t>
            </a:r>
          </a:p>
          <a:p>
            <a:pPr>
              <a:buFontTx/>
              <a:buChar char="-"/>
            </a:pPr>
            <a:r>
              <a:rPr lang="fi-FI" dirty="0"/>
              <a:t>Liikenteen kehitys</a:t>
            </a:r>
          </a:p>
          <a:p>
            <a:pPr>
              <a:buFontTx/>
              <a:buChar char="-"/>
            </a:pPr>
            <a:r>
              <a:rPr lang="fi-FI" dirty="0"/>
              <a:t>Kansan aktivoituminen yhteiskunnallisiin kysymyksiin</a:t>
            </a:r>
          </a:p>
          <a:p>
            <a:pPr>
              <a:buFontTx/>
              <a:buChar char="-"/>
            </a:pPr>
            <a:r>
              <a:rPr lang="fi-FI" dirty="0"/>
              <a:t>Kielikysymys</a:t>
            </a:r>
          </a:p>
          <a:p>
            <a:pPr>
              <a:buFontTx/>
              <a:buChar char="-"/>
            </a:pPr>
            <a:endParaRPr lang="fi-FI" dirty="0"/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3514A44-DB1B-4280-A0BE-9955B68ED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8398" y="2070649"/>
            <a:ext cx="1622296" cy="16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DBD9B0-FF4D-4FAF-8FDC-E0221474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Ketä Suomessa asui 1800-luvulla?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C85C4F-0A49-4AC8-92C5-0B5535E48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42D952BF-B60C-4AA6-ACB8-1D7C360FE42F}"/>
              </a:ext>
            </a:extLst>
          </p:cNvPr>
          <p:cNvSpPr/>
          <p:nvPr/>
        </p:nvSpPr>
        <p:spPr>
          <a:xfrm>
            <a:off x="0" y="1855789"/>
            <a:ext cx="12192000" cy="490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418C3C2A-4003-48E6-B8B1-D4F1C8D9D509}"/>
              </a:ext>
            </a:extLst>
          </p:cNvPr>
          <p:cNvSpPr/>
          <p:nvPr/>
        </p:nvSpPr>
        <p:spPr>
          <a:xfrm>
            <a:off x="4222376" y="3563650"/>
            <a:ext cx="4131205" cy="24523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C03CDB8F-D12C-4E2D-BC58-0F29CED8253A}"/>
              </a:ext>
            </a:extLst>
          </p:cNvPr>
          <p:cNvSpPr/>
          <p:nvPr/>
        </p:nvSpPr>
        <p:spPr>
          <a:xfrm>
            <a:off x="9054352" y="2121407"/>
            <a:ext cx="3095873" cy="19141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674CE249-A565-43B4-8D04-EF89AA654167}"/>
              </a:ext>
            </a:extLst>
          </p:cNvPr>
          <p:cNvSpPr/>
          <p:nvPr/>
        </p:nvSpPr>
        <p:spPr>
          <a:xfrm>
            <a:off x="366027" y="2403977"/>
            <a:ext cx="2698377" cy="17032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B456964-1921-4961-BBD0-1E758304A179}"/>
              </a:ext>
            </a:extLst>
          </p:cNvPr>
          <p:cNvSpPr txBox="1"/>
          <p:nvPr/>
        </p:nvSpPr>
        <p:spPr>
          <a:xfrm>
            <a:off x="5481155" y="2180466"/>
            <a:ext cx="345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Kylä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EBE47CB-AA16-43D0-9B89-167042C2BE92}"/>
              </a:ext>
            </a:extLst>
          </p:cNvPr>
          <p:cNvSpPr txBox="1"/>
          <p:nvPr/>
        </p:nvSpPr>
        <p:spPr>
          <a:xfrm>
            <a:off x="5624590" y="4407587"/>
            <a:ext cx="37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Kartanon tila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0E9CFBE-F23F-487D-B602-FB2EEEB39525}"/>
              </a:ext>
            </a:extLst>
          </p:cNvPr>
          <p:cNvSpPr txBox="1"/>
          <p:nvPr/>
        </p:nvSpPr>
        <p:spPr>
          <a:xfrm>
            <a:off x="762000" y="258183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Talonpojan tila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39DB56E-F732-41A4-ABD0-BD52CEECCCCB}"/>
              </a:ext>
            </a:extLst>
          </p:cNvPr>
          <p:cNvSpPr/>
          <p:nvPr/>
        </p:nvSpPr>
        <p:spPr>
          <a:xfrm>
            <a:off x="9808913" y="5527039"/>
            <a:ext cx="2114146" cy="10171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Autioitunut torppa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ED91A84-BB93-4DF7-B6FF-37FE8530A5D3}"/>
              </a:ext>
            </a:extLst>
          </p:cNvPr>
          <p:cNvSpPr txBox="1"/>
          <p:nvPr/>
        </p:nvSpPr>
        <p:spPr>
          <a:xfrm>
            <a:off x="9816353" y="2261078"/>
            <a:ext cx="177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Talonpojan tila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4AF6E57A-EA40-4ACC-A8BD-1DC318BE9E9F}"/>
              </a:ext>
            </a:extLst>
          </p:cNvPr>
          <p:cNvSpPr/>
          <p:nvPr/>
        </p:nvSpPr>
        <p:spPr>
          <a:xfrm>
            <a:off x="6598024" y="5074024"/>
            <a:ext cx="1755557" cy="9420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Torppa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685B04B4-1BD5-487C-A8BE-FAAA9A8DF0D2}"/>
              </a:ext>
            </a:extLst>
          </p:cNvPr>
          <p:cNvSpPr/>
          <p:nvPr/>
        </p:nvSpPr>
        <p:spPr>
          <a:xfrm>
            <a:off x="4222376" y="3585429"/>
            <a:ext cx="1021977" cy="77141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Torppa</a:t>
            </a:r>
          </a:p>
        </p:txBody>
      </p:sp>
      <p:sp>
        <p:nvSpPr>
          <p:cNvPr id="15" name="Nuoli: Kaareva alas 14">
            <a:extLst>
              <a:ext uri="{FF2B5EF4-FFF2-40B4-BE49-F238E27FC236}">
                <a16:creationId xmlns:a16="http://schemas.microsoft.com/office/drawing/2014/main" id="{219BA5BC-3FC7-41DC-A2B9-0A4D74362EBE}"/>
              </a:ext>
            </a:extLst>
          </p:cNvPr>
          <p:cNvSpPr/>
          <p:nvPr/>
        </p:nvSpPr>
        <p:spPr>
          <a:xfrm rot="1774372">
            <a:off x="5136775" y="3648091"/>
            <a:ext cx="1918447" cy="4551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6" name="Nuoli: Kaareva alas 15">
            <a:extLst>
              <a:ext uri="{FF2B5EF4-FFF2-40B4-BE49-F238E27FC236}">
                <a16:creationId xmlns:a16="http://schemas.microsoft.com/office/drawing/2014/main" id="{928E4B57-6A8F-4D63-8E90-3F7A251D317A}"/>
              </a:ext>
            </a:extLst>
          </p:cNvPr>
          <p:cNvSpPr/>
          <p:nvPr/>
        </p:nvSpPr>
        <p:spPr>
          <a:xfrm rot="1774372">
            <a:off x="5136775" y="3648090"/>
            <a:ext cx="1918447" cy="4551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7" name="Nuoli: Kaareva alas 16">
            <a:extLst>
              <a:ext uri="{FF2B5EF4-FFF2-40B4-BE49-F238E27FC236}">
                <a16:creationId xmlns:a16="http://schemas.microsoft.com/office/drawing/2014/main" id="{7BAE26DF-25FE-4C6D-8456-1E1D5FEE3DB9}"/>
              </a:ext>
            </a:extLst>
          </p:cNvPr>
          <p:cNvSpPr/>
          <p:nvPr/>
        </p:nvSpPr>
        <p:spPr>
          <a:xfrm rot="12698572">
            <a:off x="5236671" y="5177815"/>
            <a:ext cx="1826991" cy="4373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9431C920-907F-4D76-BF36-8AD977017B8B}"/>
              </a:ext>
            </a:extLst>
          </p:cNvPr>
          <p:cNvSpPr/>
          <p:nvPr/>
        </p:nvSpPr>
        <p:spPr>
          <a:xfrm>
            <a:off x="6171403" y="3063006"/>
            <a:ext cx="2448707" cy="8459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Vuokranmaksu= taksvärkki</a:t>
            </a:r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E980A172-B7E4-4941-BB5B-6E8B0BA7E945}"/>
              </a:ext>
            </a:extLst>
          </p:cNvPr>
          <p:cNvSpPr/>
          <p:nvPr/>
        </p:nvSpPr>
        <p:spPr>
          <a:xfrm>
            <a:off x="2985247" y="5226425"/>
            <a:ext cx="2566954" cy="1197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Vuokranmaksu= taksvärkki</a:t>
            </a:r>
          </a:p>
        </p:txBody>
      </p:sp>
      <p:sp>
        <p:nvSpPr>
          <p:cNvPr id="20" name="Nuoli: Oikea 19">
            <a:extLst>
              <a:ext uri="{FF2B5EF4-FFF2-40B4-BE49-F238E27FC236}">
                <a16:creationId xmlns:a16="http://schemas.microsoft.com/office/drawing/2014/main" id="{2F0BD81C-444E-4EB3-83A4-C92BD1FF47A3}"/>
              </a:ext>
            </a:extLst>
          </p:cNvPr>
          <p:cNvSpPr/>
          <p:nvPr/>
        </p:nvSpPr>
        <p:spPr>
          <a:xfrm rot="1806348">
            <a:off x="2369635" y="3954640"/>
            <a:ext cx="2689160" cy="8044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Piiat + rengit</a:t>
            </a: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DA9D3117-52F8-42DA-B851-7B5FEA0D1642}"/>
              </a:ext>
            </a:extLst>
          </p:cNvPr>
          <p:cNvSpPr/>
          <p:nvPr/>
        </p:nvSpPr>
        <p:spPr>
          <a:xfrm>
            <a:off x="9408369" y="4789842"/>
            <a:ext cx="2533323" cy="9420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Mäkitupalaiset, loiset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D34706B2-0537-4DDA-A08A-7BA6859A792A}"/>
              </a:ext>
            </a:extLst>
          </p:cNvPr>
          <p:cNvSpPr/>
          <p:nvPr/>
        </p:nvSpPr>
        <p:spPr>
          <a:xfrm>
            <a:off x="9092497" y="3334458"/>
            <a:ext cx="1775012" cy="6671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Torppa</a:t>
            </a:r>
          </a:p>
        </p:txBody>
      </p:sp>
      <p:pic>
        <p:nvPicPr>
          <p:cNvPr id="2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208F32F4-CBD8-4B5B-8C8F-833266D32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6596" y="2951167"/>
            <a:ext cx="1060183" cy="10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0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58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A6FA17-8E10-40BB-89B2-698EA47F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Ketä asui maaseudulla?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82D1F4-9C92-4039-8C85-85BE0C492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fi-FI" b="1" dirty="0"/>
              <a:t>Maalaisporvaristo</a:t>
            </a:r>
          </a:p>
          <a:p>
            <a:pPr marL="0" indent="0">
              <a:buNone/>
            </a:pPr>
            <a:r>
              <a:rPr lang="fi-FI" b="1" dirty="0"/>
              <a:t>/ itsenäinen väestö</a:t>
            </a:r>
          </a:p>
          <a:p>
            <a:r>
              <a:rPr lang="fi-FI" dirty="0"/>
              <a:t>Aatelisto</a:t>
            </a:r>
          </a:p>
          <a:p>
            <a:r>
              <a:rPr lang="fi-FI" dirty="0"/>
              <a:t>Papisto</a:t>
            </a:r>
          </a:p>
          <a:p>
            <a:r>
              <a:rPr lang="fi-FI" dirty="0"/>
              <a:t>Talonpojat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i-FI" dirty="0"/>
              <a:t>Omistivat maansa</a:t>
            </a:r>
          </a:p>
          <a:p>
            <a:pPr>
              <a:buFont typeface="Symbol" panose="05050102010706020507" pitchFamily="18" charset="2"/>
              <a:buChar char="Þ"/>
            </a:pPr>
            <a:endParaRPr lang="fi-FI" dirty="0"/>
          </a:p>
          <a:p>
            <a:pPr>
              <a:buFont typeface="Symbol" panose="05050102010706020507" pitchFamily="18" charset="2"/>
              <a:buChar char="Þ"/>
            </a:pPr>
            <a:endParaRPr lang="fi-FI" dirty="0"/>
          </a:p>
          <a:p>
            <a:pPr>
              <a:buFont typeface="Symbol" panose="05050102010706020507" pitchFamily="18" charset="2"/>
              <a:buChar char="Þ"/>
            </a:pPr>
            <a:endParaRPr lang="fi-FI" dirty="0"/>
          </a:p>
          <a:p>
            <a:pPr marL="0" indent="0">
              <a:buNone/>
            </a:pPr>
            <a:r>
              <a:rPr lang="fi-FI" b="1" dirty="0"/>
              <a:t>Maalaistyöläiset</a:t>
            </a:r>
          </a:p>
          <a:p>
            <a:pPr marL="0" indent="0">
              <a:buNone/>
            </a:pPr>
            <a:r>
              <a:rPr lang="fi-FI" b="1" dirty="0"/>
              <a:t>/ epäitsenäinen väestö</a:t>
            </a:r>
          </a:p>
          <a:p>
            <a:r>
              <a:rPr lang="fi-FI" dirty="0"/>
              <a:t>Torpparit</a:t>
            </a:r>
          </a:p>
          <a:p>
            <a:r>
              <a:rPr lang="fi-FI" dirty="0"/>
              <a:t>Palveluskunta</a:t>
            </a:r>
          </a:p>
          <a:p>
            <a:r>
              <a:rPr lang="fi-FI" dirty="0"/>
              <a:t>Tilapäinen palveluskunta</a:t>
            </a:r>
          </a:p>
          <a:p>
            <a:r>
              <a:rPr lang="fi-FI" dirty="0"/>
              <a:t>Hätäavun varassa elävät</a:t>
            </a:r>
          </a:p>
          <a:p>
            <a:pPr marL="0" indent="0">
              <a:buNone/>
            </a:pPr>
            <a:r>
              <a:rPr lang="fi-FI" dirty="0"/>
              <a:t>=&gt; Eivät omista maata/asumustaan</a:t>
            </a:r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E6BEB25-8A3C-4E87-B4F8-70140603E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2667" y="598715"/>
            <a:ext cx="1944189" cy="19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23D5CF-1A79-46EE-B530-B049378B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624" y="484632"/>
            <a:ext cx="5268624" cy="1609344"/>
          </a:xfrm>
        </p:spPr>
        <p:txBody>
          <a:bodyPr/>
          <a:lstStyle/>
          <a:p>
            <a:r>
              <a:rPr lang="fi-FI" dirty="0"/>
              <a:t>Ketä asui kaupungeissa?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E11BA80A-F186-45D8-A7BE-8354D9067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77768" y="2565919"/>
            <a:ext cx="6714232" cy="4218776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9019E16-A536-4061-868D-1B002FA79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658513" cy="6858000"/>
          </a:xfrm>
          <a:prstGeom prst="rect">
            <a:avLst/>
          </a:prstGeom>
        </p:spPr>
      </p:pic>
      <p:pic>
        <p:nvPicPr>
          <p:cNvPr id="6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E56AB631-949A-4206-A6B4-765533386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3100" y="73305"/>
            <a:ext cx="1279059" cy="12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1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5F2517-CD27-403C-96ED-0BDEF1932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2743E45-85FA-4E0E-9267-E143364A2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63752" y="-55984"/>
            <a:ext cx="10481152" cy="6969967"/>
          </a:xfrm>
          <a:prstGeom prst="rect">
            <a:avLst/>
          </a:prstGeom>
        </p:spPr>
      </p:pic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B5ED7DD7-E0ED-407E-BB5A-606C2C79E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1290" y="2736290"/>
            <a:ext cx="487363" cy="487363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DBDE8B8D-5825-4230-918D-B3B3925FCD13}"/>
              </a:ext>
            </a:extLst>
          </p:cNvPr>
          <p:cNvSpPr/>
          <p:nvPr/>
        </p:nvSpPr>
        <p:spPr>
          <a:xfrm>
            <a:off x="697836" y="681318"/>
            <a:ext cx="1866070" cy="1013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8"/>
              </a:rPr>
              <a:t>Lisätietoa:</a:t>
            </a:r>
          </a:p>
          <a:p>
            <a:pPr algn="ctr"/>
            <a:r>
              <a:rPr lang="fi-FI" dirty="0">
                <a:hlinkClick r:id="rId8"/>
              </a:rPr>
              <a:t>Aikamatka arkeen</a:t>
            </a:r>
            <a:endParaRPr lang="fi-FI" dirty="0"/>
          </a:p>
        </p:txBody>
      </p:sp>
      <p:pic>
        <p:nvPicPr>
          <p:cNvPr id="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75BC7175-5B5C-43BD-9687-C23E023BF1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539" y="1669637"/>
            <a:ext cx="1523988" cy="15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6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B48B3-0CF0-44CC-A403-9616DD7E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9285138A-8692-48F3-8479-0BDB11031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7300" y="0"/>
            <a:ext cx="10048350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9E40A415-E2B3-4E40-BF07-5183127C3501}"/>
              </a:ext>
            </a:extLst>
          </p:cNvPr>
          <p:cNvSpPr/>
          <p:nvPr/>
        </p:nvSpPr>
        <p:spPr>
          <a:xfrm>
            <a:off x="376518" y="484632"/>
            <a:ext cx="2241176" cy="1308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5"/>
              </a:rPr>
              <a:t>Lisätietoa:</a:t>
            </a:r>
          </a:p>
          <a:p>
            <a:pPr algn="ctr"/>
            <a:r>
              <a:rPr lang="fi-FI" dirty="0">
                <a:hlinkClick r:id="rId5"/>
              </a:rPr>
              <a:t>Suuret nälkävuodet</a:t>
            </a:r>
            <a:endParaRPr lang="fi-FI" dirty="0"/>
          </a:p>
        </p:txBody>
      </p:sp>
      <p:pic>
        <p:nvPicPr>
          <p:cNvPr id="5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6A075BC2-9DB1-4A6C-9C61-DD517360F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18" y="1958301"/>
            <a:ext cx="2005870" cy="200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94A74-840C-4D1F-96DC-8087B6E1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829C275-0D0C-4BB1-890D-E3D8ED18E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543" y="32657"/>
            <a:ext cx="10755086" cy="68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4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6E3B4F-5B80-41A4-A9D5-1BDDA8AC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0379BBC8-714A-405A-972E-B2955D3FE9CC}"/>
              </a:ext>
            </a:extLst>
          </p:cNvPr>
          <p:cNvSpPr/>
          <p:nvPr/>
        </p:nvSpPr>
        <p:spPr>
          <a:xfrm>
            <a:off x="552637" y="324074"/>
            <a:ext cx="3227294" cy="17570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Nälkävuode</a:t>
            </a:r>
            <a:r>
              <a:rPr lang="fi-FI" dirty="0"/>
              <a:t>t</a:t>
            </a:r>
          </a:p>
          <a:p>
            <a:pPr algn="ctr"/>
            <a:endParaRPr lang="fi-FI" dirty="0"/>
          </a:p>
        </p:txBody>
      </p:sp>
      <p:sp>
        <p:nvSpPr>
          <p:cNvPr id="5" name="Nuoli: Alas 4">
            <a:extLst>
              <a:ext uri="{FF2B5EF4-FFF2-40B4-BE49-F238E27FC236}">
                <a16:creationId xmlns:a16="http://schemas.microsoft.com/office/drawing/2014/main" id="{47AB95B3-5347-49E7-8FFB-CEC118CB8E4F}"/>
              </a:ext>
            </a:extLst>
          </p:cNvPr>
          <p:cNvSpPr/>
          <p:nvPr/>
        </p:nvSpPr>
        <p:spPr>
          <a:xfrm rot="16200000">
            <a:off x="3680012" y="448236"/>
            <a:ext cx="762000" cy="1093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E3F8D2E0-EDE1-4CBC-B343-272AF0DB2151}"/>
              </a:ext>
            </a:extLst>
          </p:cNvPr>
          <p:cNvSpPr/>
          <p:nvPr/>
        </p:nvSpPr>
        <p:spPr>
          <a:xfrm>
            <a:off x="4607859" y="614083"/>
            <a:ext cx="2563906" cy="100404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4"/>
              </a:rPr>
              <a:t>Maaseudun muutos</a:t>
            </a:r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6193FC0-9A9A-4B1E-9500-3D7AABB417AC}"/>
              </a:ext>
            </a:extLst>
          </p:cNvPr>
          <p:cNvSpPr/>
          <p:nvPr/>
        </p:nvSpPr>
        <p:spPr>
          <a:xfrm>
            <a:off x="856129" y="2077571"/>
            <a:ext cx="2537011" cy="18870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Koneellistuminen,</a:t>
            </a:r>
          </a:p>
          <a:p>
            <a:pPr algn="ctr"/>
            <a:r>
              <a:rPr lang="fi-FI" dirty="0"/>
              <a:t>Paremmat menetelmät</a:t>
            </a: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5CD49934-33EF-41A7-BC2E-DAE8745F4720}"/>
              </a:ext>
            </a:extLst>
          </p:cNvPr>
          <p:cNvSpPr/>
          <p:nvPr/>
        </p:nvSpPr>
        <p:spPr>
          <a:xfrm>
            <a:off x="3738282" y="4138378"/>
            <a:ext cx="905435" cy="12512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20382E45-9946-4FA6-9523-38BCD3E59B09}"/>
              </a:ext>
            </a:extLst>
          </p:cNvPr>
          <p:cNvSpPr/>
          <p:nvPr/>
        </p:nvSpPr>
        <p:spPr>
          <a:xfrm>
            <a:off x="3263152" y="5525438"/>
            <a:ext cx="1855694" cy="75193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Lantaa</a:t>
            </a: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FD905179-174D-44EB-A8D3-11B4E507B5B0}"/>
              </a:ext>
            </a:extLst>
          </p:cNvPr>
          <p:cNvSpPr/>
          <p:nvPr/>
        </p:nvSpPr>
        <p:spPr>
          <a:xfrm>
            <a:off x="5309131" y="4169405"/>
            <a:ext cx="786869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F9F4ACCB-C2E4-4D00-A421-11C0FB60DB57}"/>
              </a:ext>
            </a:extLst>
          </p:cNvPr>
          <p:cNvSpPr/>
          <p:nvPr/>
        </p:nvSpPr>
        <p:spPr>
          <a:xfrm>
            <a:off x="5309131" y="5406107"/>
            <a:ext cx="1326777" cy="9905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Voita</a:t>
            </a:r>
          </a:p>
        </p:txBody>
      </p:sp>
      <p:sp>
        <p:nvSpPr>
          <p:cNvPr id="13" name="Nuoli: Alas 12">
            <a:extLst>
              <a:ext uri="{FF2B5EF4-FFF2-40B4-BE49-F238E27FC236}">
                <a16:creationId xmlns:a16="http://schemas.microsoft.com/office/drawing/2014/main" id="{65904554-C25D-43A4-95A8-D2DD4983AA60}"/>
              </a:ext>
            </a:extLst>
          </p:cNvPr>
          <p:cNvSpPr/>
          <p:nvPr/>
        </p:nvSpPr>
        <p:spPr>
          <a:xfrm>
            <a:off x="6761414" y="4210972"/>
            <a:ext cx="858586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BF2639C2-79C2-46E1-BCFD-C72BD8525603}"/>
              </a:ext>
            </a:extLst>
          </p:cNvPr>
          <p:cNvSpPr/>
          <p:nvPr/>
        </p:nvSpPr>
        <p:spPr>
          <a:xfrm>
            <a:off x="6826193" y="5406107"/>
            <a:ext cx="946207" cy="1066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Lihaa</a:t>
            </a:r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9BE4E48F-2B31-44F2-8312-AC110CD34802}"/>
              </a:ext>
            </a:extLst>
          </p:cNvPr>
          <p:cNvSpPr/>
          <p:nvPr/>
        </p:nvSpPr>
        <p:spPr>
          <a:xfrm rot="8526654">
            <a:off x="4246477" y="3049256"/>
            <a:ext cx="312488" cy="31910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Ajatuskupla: Pilvi 15">
            <a:extLst>
              <a:ext uri="{FF2B5EF4-FFF2-40B4-BE49-F238E27FC236}">
                <a16:creationId xmlns:a16="http://schemas.microsoft.com/office/drawing/2014/main" id="{4D4ED3C6-B7A6-4CA1-869D-09DC64BAF2E4}"/>
              </a:ext>
            </a:extLst>
          </p:cNvPr>
          <p:cNvSpPr/>
          <p:nvPr/>
        </p:nvSpPr>
        <p:spPr>
          <a:xfrm>
            <a:off x="9224682" y="202244"/>
            <a:ext cx="2671483" cy="2119615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Teollistuminen</a:t>
            </a:r>
          </a:p>
        </p:txBody>
      </p:sp>
      <p:sp>
        <p:nvSpPr>
          <p:cNvPr id="17" name="Nuoli: Vasen-oikea-ylös 16">
            <a:extLst>
              <a:ext uri="{FF2B5EF4-FFF2-40B4-BE49-F238E27FC236}">
                <a16:creationId xmlns:a16="http://schemas.microsoft.com/office/drawing/2014/main" id="{7A337B80-C3AB-41CF-8222-7DCB064145DB}"/>
              </a:ext>
            </a:extLst>
          </p:cNvPr>
          <p:cNvSpPr/>
          <p:nvPr/>
        </p:nvSpPr>
        <p:spPr>
          <a:xfrm rot="10800000">
            <a:off x="7171765" y="925766"/>
            <a:ext cx="2132293" cy="1609344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56DC34AF-FBB9-497F-98A8-4290BD3014F4}"/>
              </a:ext>
            </a:extLst>
          </p:cNvPr>
          <p:cNvSpPr/>
          <p:nvPr/>
        </p:nvSpPr>
        <p:spPr>
          <a:xfrm>
            <a:off x="7898122" y="2535110"/>
            <a:ext cx="2653119" cy="130553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Metsäkauppa tuo tuloja</a:t>
            </a:r>
          </a:p>
          <a:p>
            <a:pPr algn="ctr"/>
            <a:r>
              <a:rPr lang="fi-FI" dirty="0"/>
              <a:t>talonpojille</a:t>
            </a:r>
          </a:p>
        </p:txBody>
      </p:sp>
      <p:sp>
        <p:nvSpPr>
          <p:cNvPr id="19" name="Nuoli: Alas 18">
            <a:extLst>
              <a:ext uri="{FF2B5EF4-FFF2-40B4-BE49-F238E27FC236}">
                <a16:creationId xmlns:a16="http://schemas.microsoft.com/office/drawing/2014/main" id="{47A7CF33-CD37-424C-83AA-678BF7E887E2}"/>
              </a:ext>
            </a:extLst>
          </p:cNvPr>
          <p:cNvSpPr/>
          <p:nvPr/>
        </p:nvSpPr>
        <p:spPr>
          <a:xfrm>
            <a:off x="9452949" y="3664058"/>
            <a:ext cx="748320" cy="876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34AA4690-7CD8-4C92-B0B5-7D9E9A44029B}"/>
              </a:ext>
            </a:extLst>
          </p:cNvPr>
          <p:cNvSpPr/>
          <p:nvPr/>
        </p:nvSpPr>
        <p:spPr>
          <a:xfrm>
            <a:off x="9452949" y="4556385"/>
            <a:ext cx="2196584" cy="7021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Kaupungistuminen</a:t>
            </a:r>
          </a:p>
        </p:txBody>
      </p:sp>
      <p:sp>
        <p:nvSpPr>
          <p:cNvPr id="21" name="Nuoli: Alas 20">
            <a:extLst>
              <a:ext uri="{FF2B5EF4-FFF2-40B4-BE49-F238E27FC236}">
                <a16:creationId xmlns:a16="http://schemas.microsoft.com/office/drawing/2014/main" id="{E77C753C-A59A-4041-BA13-05C0604BFB2E}"/>
              </a:ext>
            </a:extLst>
          </p:cNvPr>
          <p:cNvSpPr/>
          <p:nvPr/>
        </p:nvSpPr>
        <p:spPr>
          <a:xfrm>
            <a:off x="8068269" y="3659442"/>
            <a:ext cx="748320" cy="1684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16CB1B44-4726-4054-9EEE-DDFE560F7197}"/>
              </a:ext>
            </a:extLst>
          </p:cNvPr>
          <p:cNvSpPr/>
          <p:nvPr/>
        </p:nvSpPr>
        <p:spPr>
          <a:xfrm>
            <a:off x="8091834" y="5406107"/>
            <a:ext cx="3557699" cy="7543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Siirtolaisuus Amerikkaan/Venäjälle</a:t>
            </a:r>
          </a:p>
        </p:txBody>
      </p:sp>
      <p:sp>
        <p:nvSpPr>
          <p:cNvPr id="23" name="Nuoli: Alas 22">
            <a:extLst>
              <a:ext uri="{FF2B5EF4-FFF2-40B4-BE49-F238E27FC236}">
                <a16:creationId xmlns:a16="http://schemas.microsoft.com/office/drawing/2014/main" id="{93A64E6C-B20E-4DDA-959D-D85474A438DF}"/>
              </a:ext>
            </a:extLst>
          </p:cNvPr>
          <p:cNvSpPr/>
          <p:nvPr/>
        </p:nvSpPr>
        <p:spPr>
          <a:xfrm>
            <a:off x="1459165" y="3780976"/>
            <a:ext cx="677599" cy="9205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C8F969C0-039F-4B8E-9136-67FE9BEF2C9D}"/>
              </a:ext>
            </a:extLst>
          </p:cNvPr>
          <p:cNvSpPr/>
          <p:nvPr/>
        </p:nvSpPr>
        <p:spPr>
          <a:xfrm>
            <a:off x="749990" y="4739083"/>
            <a:ext cx="2054360" cy="11338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Tilattoman väestön asema huononee</a:t>
            </a:r>
          </a:p>
        </p:txBody>
      </p:sp>
      <p:sp>
        <p:nvSpPr>
          <p:cNvPr id="25" name="Nuoli: Oikea 24">
            <a:extLst>
              <a:ext uri="{FF2B5EF4-FFF2-40B4-BE49-F238E27FC236}">
                <a16:creationId xmlns:a16="http://schemas.microsoft.com/office/drawing/2014/main" id="{C5DF5A15-4AA5-48F1-903F-64505A2D2CDE}"/>
              </a:ext>
            </a:extLst>
          </p:cNvPr>
          <p:cNvSpPr/>
          <p:nvPr/>
        </p:nvSpPr>
        <p:spPr>
          <a:xfrm>
            <a:off x="2632969" y="4522388"/>
            <a:ext cx="7066140" cy="330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Nuoli: Oikea 25">
            <a:extLst>
              <a:ext uri="{FF2B5EF4-FFF2-40B4-BE49-F238E27FC236}">
                <a16:creationId xmlns:a16="http://schemas.microsoft.com/office/drawing/2014/main" id="{0BE3B030-DB21-4323-871C-C5314BCFA944}"/>
              </a:ext>
            </a:extLst>
          </p:cNvPr>
          <p:cNvSpPr/>
          <p:nvPr/>
        </p:nvSpPr>
        <p:spPr>
          <a:xfrm>
            <a:off x="2590894" y="5360560"/>
            <a:ext cx="6027420" cy="270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Nuoli: Alas 26">
            <a:extLst>
              <a:ext uri="{FF2B5EF4-FFF2-40B4-BE49-F238E27FC236}">
                <a16:creationId xmlns:a16="http://schemas.microsoft.com/office/drawing/2014/main" id="{ED50DBE7-9389-45FF-BD39-B9FA9A79C6B3}"/>
              </a:ext>
            </a:extLst>
          </p:cNvPr>
          <p:cNvSpPr/>
          <p:nvPr/>
        </p:nvSpPr>
        <p:spPr>
          <a:xfrm rot="3914583">
            <a:off x="3537089" y="649066"/>
            <a:ext cx="434941" cy="2524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8D3F75B9-623B-41D5-9EE0-520739122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390" y="1411630"/>
            <a:ext cx="487363" cy="487363"/>
          </a:xfrm>
          <a:prstGeom prst="rect">
            <a:avLst/>
          </a:prstGeom>
        </p:spPr>
      </p:pic>
      <p:sp>
        <p:nvSpPr>
          <p:cNvPr id="28" name="Puhekupla: Soikea 27">
            <a:extLst>
              <a:ext uri="{FF2B5EF4-FFF2-40B4-BE49-F238E27FC236}">
                <a16:creationId xmlns:a16="http://schemas.microsoft.com/office/drawing/2014/main" id="{55C6AEB9-B76F-4460-805D-B0EB1C2F0011}"/>
              </a:ext>
            </a:extLst>
          </p:cNvPr>
          <p:cNvSpPr/>
          <p:nvPr/>
        </p:nvSpPr>
        <p:spPr>
          <a:xfrm>
            <a:off x="10090331" y="2764181"/>
            <a:ext cx="2196584" cy="13741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hlinkClick r:id="rId4"/>
              </a:rPr>
              <a:t>Lisätietoa:</a:t>
            </a:r>
          </a:p>
          <a:p>
            <a:pPr algn="ctr"/>
            <a:r>
              <a:rPr lang="fi-FI" dirty="0">
                <a:hlinkClick r:id="rId4"/>
              </a:rPr>
              <a:t>Artikkeli maaseudun muutoksesta</a:t>
            </a:r>
            <a:endParaRPr lang="fi-FI" dirty="0"/>
          </a:p>
        </p:txBody>
      </p:sp>
      <p:sp>
        <p:nvSpPr>
          <p:cNvPr id="29" name="Nuoli: Oikea 28">
            <a:extLst>
              <a:ext uri="{FF2B5EF4-FFF2-40B4-BE49-F238E27FC236}">
                <a16:creationId xmlns:a16="http://schemas.microsoft.com/office/drawing/2014/main" id="{E390D27A-A2DE-4EC4-82E4-E704BA72954A}"/>
              </a:ext>
            </a:extLst>
          </p:cNvPr>
          <p:cNvSpPr/>
          <p:nvPr/>
        </p:nvSpPr>
        <p:spPr>
          <a:xfrm rot="1039678">
            <a:off x="4115981" y="174225"/>
            <a:ext cx="1880848" cy="655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KLIK </a:t>
            </a:r>
            <a:r>
              <a:rPr lang="fi-FI" dirty="0" err="1"/>
              <a:t>KLIK</a:t>
            </a:r>
            <a:r>
              <a:rPr lang="fi-FI" dirty="0"/>
              <a:t>!</a:t>
            </a:r>
          </a:p>
        </p:txBody>
      </p:sp>
      <p:pic>
        <p:nvPicPr>
          <p:cNvPr id="32" name="Sisällön paikkamerkki 31">
            <a:extLst>
              <a:ext uri="{FF2B5EF4-FFF2-40B4-BE49-F238E27FC236}">
                <a16:creationId xmlns:a16="http://schemas.microsoft.com/office/drawing/2014/main" id="{C5E7891A-B899-4E53-B2B8-D4A8726A8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245994" y="1618846"/>
            <a:ext cx="3382019" cy="253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51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utyyppi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Office PowerPoint</Application>
  <PresentationFormat>Laajakuva</PresentationFormat>
  <Paragraphs>90</Paragraphs>
  <Slides>12</Slides>
  <Notes>0</Notes>
  <HiddenSlides>0</HiddenSlides>
  <MMClips>13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Symbol</vt:lpstr>
      <vt:lpstr>Wingdings</vt:lpstr>
      <vt:lpstr>Puutyyppi</vt:lpstr>
      <vt:lpstr>3. 1860-luvun yhteiskunnallinen murros</vt:lpstr>
      <vt:lpstr>Tämän tunnin aiheet:</vt:lpstr>
      <vt:lpstr>Ketä Suomessa asui 1800-luvulla?</vt:lpstr>
      <vt:lpstr>Ketä asui maaseudulla?</vt:lpstr>
      <vt:lpstr>Ketä asui kaupungeissa?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Kuntauudistus v. 1865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IRTI VANHASTA</dc:title>
  <dc:creator>Ruuskanen Maija</dc:creator>
  <cp:lastModifiedBy>Ruuskanen Maija</cp:lastModifiedBy>
  <cp:revision>26</cp:revision>
  <dcterms:created xsi:type="dcterms:W3CDTF">2019-10-06T17:25:55Z</dcterms:created>
  <dcterms:modified xsi:type="dcterms:W3CDTF">2020-01-27T12:08:21Z</dcterms:modified>
</cp:coreProperties>
</file>