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59" r:id="rId5"/>
    <p:sldId id="264" r:id="rId6"/>
    <p:sldId id="261" r:id="rId7"/>
    <p:sldId id="262" r:id="rId8"/>
    <p:sldId id="257" r:id="rId9"/>
    <p:sldId id="263" r:id="rId10"/>
    <p:sldId id="267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4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BCA49D-FDEA-4ECC-A98C-200AA4C5D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2D8BC48-F2AA-4BF7-B0FA-FA39F5A67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8379E65-D635-4C02-AE93-13EAC8F10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AD6BF-FAE7-45CB-A83A-69F88159E56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D8EA05B-A474-4CEF-AB68-FF1F3D09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FB3F2F-B19F-4821-8767-6F2917B2C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BD88-675A-4D2A-A990-F49AC3761D5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819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CE45A3-6ACE-4BE5-A3C0-139AB0076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E17855C-D685-45D1-B13A-30011F6E5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B854303-2CDF-4C61-9B11-8CCB83B11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AD6BF-FAE7-45CB-A83A-69F88159E56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37B880-0E57-48F8-85F4-44B70812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564129E-A222-43EF-B342-F9156B5CD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BD88-675A-4D2A-A990-F49AC3761D5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4123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CBBF9C0C-5A6A-4073-A143-C8E01278C7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524C2B9-9F54-4BA0-8E92-0EAA95906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FA7CE70-47FB-4BC8-BCAA-43AB7F694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AD6BF-FAE7-45CB-A83A-69F88159E56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A3F959C-9485-4405-89EC-D8A428B95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C125D65-72DB-41AA-BEBF-CBE5804B9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BD88-675A-4D2A-A990-F49AC3761D5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5735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B48D87-AA5D-4D06-9541-F236E344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EED827-49B2-4255-B7C8-0C6FD8C73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D7B4547-9BEE-4563-81A2-8956AC6E1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AD6BF-FAE7-45CB-A83A-69F88159E56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6DF38E7-DE2F-4023-A3D5-37553A4A7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7252E7-453C-4CB0-9635-306BED8E5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BD88-675A-4D2A-A990-F49AC3761D5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950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904C85-0E9A-41C0-AF25-152AB4671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939E7B4-F24E-4EDE-B76C-0BAB6316B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D31E34B-F539-48BB-B4EC-CFD5C90AE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AD6BF-FAE7-45CB-A83A-69F88159E56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3AF325B-3CBC-474B-8AA1-F02F931F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630492F-396C-4F50-952F-941E5E5E6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BD88-675A-4D2A-A990-F49AC3761D5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080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B3BA93-22D0-4492-9A44-9D0FF8D27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2E6996-C13B-45A8-8F73-78248830A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892A484-6AD6-41A5-A29D-8BCA637BD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A1E76A1-DD3A-4AAB-847D-E6492429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AD6BF-FAE7-45CB-A83A-69F88159E56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00327D7-7A53-4ADB-A985-F0F77AE5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65FA15A-0C15-4A6D-AAE0-C8D15B8D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BD88-675A-4D2A-A990-F49AC3761D5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389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1AF3A8-D9AC-4C5B-B2E0-ADCBBA7C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45AB2AF-FF11-4EA2-8B5C-A9E208CF8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C34F0EB-5592-4A0A-B21A-691196EF3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6C41428-A01B-48B4-A244-44F236C49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7EDC624-AF76-4DA7-93CE-637F436E3F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213E664-50D3-4EC1-B5CC-4EAB3E01B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AD6BF-FAE7-45CB-A83A-69F88159E56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EEFB2F1-6F55-4137-B2CC-AB158065E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6F9DF51-A480-48D7-9B32-9C21D25B5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BD88-675A-4D2A-A990-F49AC3761D5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8870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85A4DF-F9B6-41BD-A1DD-212B7D8F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9E045EC-C7FE-450A-BE07-35E0FE2C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AD6BF-FAE7-45CB-A83A-69F88159E56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F2ACD47-A4F3-4C63-B33E-61057B21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EB142FE-2D8A-459E-8C92-FED3E21C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BD88-675A-4D2A-A990-F49AC3761D5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595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1A7CD02-43BF-4607-9155-124E0ACD3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AD6BF-FAE7-45CB-A83A-69F88159E56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CBD837F-B70A-48E0-8FA0-68A7C5FA1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8BE8E34-9945-4828-8193-589C0F49E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BD88-675A-4D2A-A990-F49AC3761D5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93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1E540B-0F84-4A50-8720-7DCA8C6C7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582A6A-4F58-4E98-8CEC-FAA22A9EB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7A104B0-094D-420E-9B2E-545D1C5AD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139B78A-07A2-4653-923C-F4B214F3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AD6BF-FAE7-45CB-A83A-69F88159E56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94A22B5-3883-4DA3-B39D-CB664F589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754136E-AB68-4689-B792-1084CBF97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BD88-675A-4D2A-A990-F49AC3761D5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8419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ECAFCB-5F95-4E26-BE20-2A921FE76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14D0388-1EB5-4019-A004-A73F041207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DB20E9F-940E-462B-A1AB-C05C2AFD3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E67C840-F5EF-4AC3-AD0F-6460AF32A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AD6BF-FAE7-45CB-A83A-69F88159E56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48B2CE5-0E05-4876-A5AA-450EB8991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9568757-2F0E-46F1-9880-8BEE73DC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BD88-675A-4D2A-A990-F49AC3761D5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862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AFCE1B7-2E1A-4DB9-9233-6621E9841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C6CB843-F8CB-4B19-84CC-8BF69A27C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ED066D5-D7C0-4096-85A0-FEAAEB730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AD6BF-FAE7-45CB-A83A-69F88159E56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C40E394-A6B2-447F-99D2-39822C3637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7C80458-6FC7-4DB7-A372-8347D529F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BD88-675A-4D2A-A990-F49AC3761D5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441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Relationship Id="rId9" Type="http://schemas.openxmlformats.org/officeDocument/2006/relationships/hyperlink" Target="https://yle.fi/aihe/artikkeli/2008/05/19/kun-hoyryhepo-tul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hyperlink" Target="http://raitis.fi/raittiudenystavat2/keita-me-olemme/yhdistyksen-historia-2/turmiolan-tommi/" TargetMode="External"/><Relationship Id="rId4" Type="http://schemas.openxmlformats.org/officeDocument/2006/relationships/hyperlink" Target="http://itsenaisyys100.fi/raittiusliike-eteni-kotipolton-kiellosta-kohti-taysraittiutta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hyperlink" Target="http://itsenaisyys100.fi/tyovaenliike-valaa-uskoa-koyhien-joukkovoimaan/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Eov2UmqwB8" TargetMode="External"/><Relationship Id="rId2" Type="http://schemas.openxmlformats.org/officeDocument/2006/relationships/hyperlink" Target="https://kansallisbiografia.fi/kansallisbiografia/henkilo/363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le.triplet.io/articles/miksi-vietamme-jv-snellmanin-paiva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A8F7BB6-0BDF-49DF-AB7F-FC8B37A34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36" b="773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490A46F-0824-43C9-8637-0ABEF025A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i-FI" b="1">
                <a:solidFill>
                  <a:srgbClr val="FFFFFF"/>
                </a:solidFill>
              </a:rPr>
              <a:t>1860-luku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A82D6B6-EAE5-4930-A5D3-BD50A57AD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fi-FI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65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625B82-596B-4D6F-AA78-A8077B3F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Kielitaistelu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884B9A-0561-4566-81B8-A26B39D33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Kysymys suomen kielestä jakoi ihmiset kahtia 1870-luvulla</a:t>
            </a:r>
          </a:p>
          <a:p>
            <a:pPr lvl="1"/>
            <a:r>
              <a:rPr lang="fi-FI" dirty="0"/>
              <a:t>Fennomaanit= suomen kielen kannattajat</a:t>
            </a:r>
          </a:p>
          <a:p>
            <a:pPr lvl="2"/>
            <a:r>
              <a:rPr lang="fi-FI" dirty="0"/>
              <a:t>Talonpojat ja papisto</a:t>
            </a:r>
          </a:p>
          <a:p>
            <a:pPr lvl="1"/>
            <a:r>
              <a:rPr lang="fi-FI" dirty="0"/>
              <a:t>Svekomaanit= ruotsin kielen aseman puolustajat</a:t>
            </a:r>
          </a:p>
          <a:p>
            <a:pPr lvl="2"/>
            <a:r>
              <a:rPr lang="fi-FI" dirty="0"/>
              <a:t>Aatelisto (suurin osa) ja porvaristo</a:t>
            </a:r>
          </a:p>
          <a:p>
            <a:pPr lvl="2"/>
            <a:r>
              <a:rPr lang="fi-FI" dirty="0"/>
              <a:t>Rannikolla asuva tavallinen kansa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i-FI" dirty="0"/>
              <a:t>”Taistelua” käydään kynin ja terävin sanoin sanomalehtien palstoilla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i-FI" dirty="0"/>
              <a:t>Esim. Snellman julkaisee </a:t>
            </a:r>
            <a:r>
              <a:rPr lang="fi-FI" dirty="0" err="1"/>
              <a:t>Saima-</a:t>
            </a:r>
            <a:r>
              <a:rPr lang="fi-FI" dirty="0"/>
              <a:t> ja Maamiehen ystävät-lehtiä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i-FI" dirty="0"/>
              <a:t>Ensimmäiset puolueet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i-FI" dirty="0"/>
              <a:t>Svekomaanit häviävät (Kielilaki v. 1922)</a:t>
            </a:r>
          </a:p>
        </p:txBody>
      </p:sp>
      <p:pic>
        <p:nvPicPr>
          <p:cNvPr id="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CA638A0D-48D4-4337-8B55-36E4874A1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8607" y="365125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3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32E265-FEA4-49AE-893B-8DB3C2808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Teollistuminen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868818-C103-4A7C-9C9D-ABC9A552E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Suomen talous kasvoi Aleksanteri II aikana</a:t>
            </a:r>
          </a:p>
          <a:p>
            <a:pPr lvl="1"/>
            <a:r>
              <a:rPr lang="fi-FI" dirty="0"/>
              <a:t>Taustalla taloudellinen liberalismi -&gt; uudistuksia</a:t>
            </a:r>
          </a:p>
          <a:p>
            <a:pPr lvl="1"/>
            <a:r>
              <a:rPr lang="fi-FI" dirty="0"/>
              <a:t>Kaupankäynnin ja yrittämisen vapauksien korostaminen</a:t>
            </a:r>
          </a:p>
          <a:p>
            <a:pPr lvl="1"/>
            <a:r>
              <a:rPr lang="fi-FI" dirty="0"/>
              <a:t>Rajoitusten (merkantilismi) poistaminen</a:t>
            </a:r>
          </a:p>
          <a:p>
            <a:pPr lvl="2"/>
            <a:r>
              <a:rPr lang="fi-FI" dirty="0"/>
              <a:t>Esim. Oli pelätty puun loppumista -&gt; höyrysahoja ei saanut perustaa</a:t>
            </a:r>
          </a:p>
          <a:p>
            <a:pPr lvl="2"/>
            <a:r>
              <a:rPr lang="fi-FI" dirty="0"/>
              <a:t>Kielto kumottiin v. 1857</a:t>
            </a:r>
          </a:p>
          <a:p>
            <a:r>
              <a:rPr lang="fi-FI" dirty="0"/>
              <a:t>Kaupankäynti sallittiin maaseudulla -&gt; toimeliaisuutta</a:t>
            </a:r>
          </a:p>
          <a:p>
            <a:pPr lvl="1"/>
            <a:r>
              <a:rPr lang="fi-FI" dirty="0"/>
              <a:t>Aiemmin sallittua vain kaupungeissa</a:t>
            </a:r>
          </a:p>
          <a:p>
            <a:pPr lvl="1"/>
            <a:r>
              <a:rPr lang="fi-FI" dirty="0"/>
              <a:t>Maaseudulla markkinoita ja laukkukauppiaita</a:t>
            </a:r>
          </a:p>
          <a:p>
            <a:pPr lvl="1"/>
            <a:r>
              <a:rPr lang="fi-FI" dirty="0"/>
              <a:t>Salapurjehdusta Tukholmaan</a:t>
            </a:r>
          </a:p>
        </p:txBody>
      </p:sp>
    </p:spTree>
    <p:extLst>
      <p:ext uri="{BB962C8B-B14F-4D97-AF65-F5344CB8AC3E}">
        <p14:creationId xmlns:p14="http://schemas.microsoft.com/office/powerpoint/2010/main" val="1720895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1027F1-F79B-4D20-A70D-79541BB48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5EB70FF0-BA86-4B30-9EB6-32C243D941EA}"/>
              </a:ext>
            </a:extLst>
          </p:cNvPr>
          <p:cNvSpPr/>
          <p:nvPr/>
        </p:nvSpPr>
        <p:spPr>
          <a:xfrm>
            <a:off x="2628678" y="2563889"/>
            <a:ext cx="2286000" cy="20364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Teollistumisen edellytykset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3A9C2C02-6DD0-4D25-BC63-A6742B329D74}"/>
              </a:ext>
            </a:extLst>
          </p:cNvPr>
          <p:cNvSpPr/>
          <p:nvPr/>
        </p:nvSpPr>
        <p:spPr>
          <a:xfrm>
            <a:off x="4105778" y="1181838"/>
            <a:ext cx="2034989" cy="13984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Suotuisa lainsäädäntö</a:t>
            </a: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B721910D-4997-424D-B695-7F0134ADE5AA}"/>
              </a:ext>
            </a:extLst>
          </p:cNvPr>
          <p:cNvSpPr/>
          <p:nvPr/>
        </p:nvSpPr>
        <p:spPr>
          <a:xfrm>
            <a:off x="2275408" y="1112548"/>
            <a:ext cx="1712259" cy="14559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Raaka-aineet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D966850B-680A-44C9-9046-ED5F5E7A5432}"/>
              </a:ext>
            </a:extLst>
          </p:cNvPr>
          <p:cNvSpPr/>
          <p:nvPr/>
        </p:nvSpPr>
        <p:spPr>
          <a:xfrm>
            <a:off x="794215" y="1980358"/>
            <a:ext cx="1712259" cy="13631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Työvoima</a:t>
            </a: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229F704B-9394-4C54-8A6F-639002F56823}"/>
              </a:ext>
            </a:extLst>
          </p:cNvPr>
          <p:cNvSpPr/>
          <p:nvPr/>
        </p:nvSpPr>
        <p:spPr>
          <a:xfrm>
            <a:off x="1047944" y="4320590"/>
            <a:ext cx="1876844" cy="11810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Liikenne-yhteydet</a:t>
            </a: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0EDB8710-3EFC-4FFA-8693-2EAAB0C9EC6E}"/>
              </a:ext>
            </a:extLst>
          </p:cNvPr>
          <p:cNvSpPr/>
          <p:nvPr/>
        </p:nvSpPr>
        <p:spPr>
          <a:xfrm>
            <a:off x="3172519" y="4600371"/>
            <a:ext cx="1999129" cy="9861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Pääomia</a:t>
            </a: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995116B6-F811-40A8-A80F-0ECF0E50DA9D}"/>
              </a:ext>
            </a:extLst>
          </p:cNvPr>
          <p:cNvSpPr/>
          <p:nvPr/>
        </p:nvSpPr>
        <p:spPr>
          <a:xfrm>
            <a:off x="5049953" y="3950312"/>
            <a:ext cx="2348753" cy="1228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Markkinoita</a:t>
            </a: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E1FBC00F-83E1-4B60-A165-34F4A6F5963C}"/>
              </a:ext>
            </a:extLst>
          </p:cNvPr>
          <p:cNvSpPr/>
          <p:nvPr/>
        </p:nvSpPr>
        <p:spPr>
          <a:xfrm>
            <a:off x="4988938" y="2550126"/>
            <a:ext cx="1721224" cy="1038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Henkinen pääoma</a:t>
            </a: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CDE09420-32BA-4AD2-A877-7BBE1271CB4F}"/>
              </a:ext>
            </a:extLst>
          </p:cNvPr>
          <p:cNvSpPr/>
          <p:nvPr/>
        </p:nvSpPr>
        <p:spPr>
          <a:xfrm>
            <a:off x="4201200" y="5451343"/>
            <a:ext cx="1443318" cy="71640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Markka 1860</a:t>
            </a: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2F897591-0391-4FFC-9657-34AB173138A2}"/>
              </a:ext>
            </a:extLst>
          </p:cNvPr>
          <p:cNvSpPr/>
          <p:nvPr/>
        </p:nvSpPr>
        <p:spPr>
          <a:xfrm>
            <a:off x="2601905" y="5501619"/>
            <a:ext cx="1680883" cy="8383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Yksityisiä pankkeja</a:t>
            </a:r>
          </a:p>
        </p:txBody>
      </p:sp>
      <p:sp>
        <p:nvSpPr>
          <p:cNvPr id="14" name="Nuoli: Oikea 13">
            <a:extLst>
              <a:ext uri="{FF2B5EF4-FFF2-40B4-BE49-F238E27FC236}">
                <a16:creationId xmlns:a16="http://schemas.microsoft.com/office/drawing/2014/main" id="{08C9FE5C-38B8-4CC6-9067-A74E52D6397B}"/>
              </a:ext>
            </a:extLst>
          </p:cNvPr>
          <p:cNvSpPr/>
          <p:nvPr/>
        </p:nvSpPr>
        <p:spPr>
          <a:xfrm>
            <a:off x="4879347" y="3216741"/>
            <a:ext cx="349622" cy="35681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isällön paikkamerkki 16">
            <a:extLst>
              <a:ext uri="{FF2B5EF4-FFF2-40B4-BE49-F238E27FC236}">
                <a16:creationId xmlns:a16="http://schemas.microsoft.com/office/drawing/2014/main" id="{08116ED7-4AE4-49EB-A5D3-4F50EC3C3E5C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1353799" y="5460555"/>
            <a:ext cx="1636059" cy="716407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18" name="Nuoli: Oikea 17">
            <a:extLst>
              <a:ext uri="{FF2B5EF4-FFF2-40B4-BE49-F238E27FC236}">
                <a16:creationId xmlns:a16="http://schemas.microsoft.com/office/drawing/2014/main" id="{C44827E1-F72F-4272-9CF0-0AF9D6D3E77C}"/>
              </a:ext>
            </a:extLst>
          </p:cNvPr>
          <p:cNvSpPr/>
          <p:nvPr/>
        </p:nvSpPr>
        <p:spPr>
          <a:xfrm rot="2522930">
            <a:off x="4613511" y="3874925"/>
            <a:ext cx="627529" cy="43245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Nuoli: Alas 18">
            <a:extLst>
              <a:ext uri="{FF2B5EF4-FFF2-40B4-BE49-F238E27FC236}">
                <a16:creationId xmlns:a16="http://schemas.microsoft.com/office/drawing/2014/main" id="{7FC32C4A-C508-4BBF-AEEC-93FC930A5D6C}"/>
              </a:ext>
            </a:extLst>
          </p:cNvPr>
          <p:cNvSpPr/>
          <p:nvPr/>
        </p:nvSpPr>
        <p:spPr>
          <a:xfrm rot="20757044">
            <a:off x="3950121" y="4488926"/>
            <a:ext cx="279788" cy="461139"/>
          </a:xfrm>
          <a:prstGeom prst="downArrow">
            <a:avLst>
              <a:gd name="adj1" fmla="val 83098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Nuoli: Alas 19">
            <a:extLst>
              <a:ext uri="{FF2B5EF4-FFF2-40B4-BE49-F238E27FC236}">
                <a16:creationId xmlns:a16="http://schemas.microsoft.com/office/drawing/2014/main" id="{EF1E4DD0-ED05-4D3C-BDA9-9AEEEE496722}"/>
              </a:ext>
            </a:extLst>
          </p:cNvPr>
          <p:cNvSpPr/>
          <p:nvPr/>
        </p:nvSpPr>
        <p:spPr>
          <a:xfrm rot="2987268">
            <a:off x="2503772" y="4093579"/>
            <a:ext cx="452718" cy="619647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Nuoli: Alas 20">
            <a:extLst>
              <a:ext uri="{FF2B5EF4-FFF2-40B4-BE49-F238E27FC236}">
                <a16:creationId xmlns:a16="http://schemas.microsoft.com/office/drawing/2014/main" id="{3B2519EA-2018-47F9-9742-925F15337F80}"/>
              </a:ext>
            </a:extLst>
          </p:cNvPr>
          <p:cNvSpPr/>
          <p:nvPr/>
        </p:nvSpPr>
        <p:spPr>
          <a:xfrm rot="5561409">
            <a:off x="2177595" y="2494551"/>
            <a:ext cx="448237" cy="681551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Nuoli: Alas 21">
            <a:extLst>
              <a:ext uri="{FF2B5EF4-FFF2-40B4-BE49-F238E27FC236}">
                <a16:creationId xmlns:a16="http://schemas.microsoft.com/office/drawing/2014/main" id="{EA6FD3BA-98DF-4141-BCE3-1508A579B3D3}"/>
              </a:ext>
            </a:extLst>
          </p:cNvPr>
          <p:cNvSpPr/>
          <p:nvPr/>
        </p:nvSpPr>
        <p:spPr>
          <a:xfrm rot="10309716">
            <a:off x="3264965" y="2258238"/>
            <a:ext cx="389048" cy="52185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Nuoli: Oikea 22">
            <a:extLst>
              <a:ext uri="{FF2B5EF4-FFF2-40B4-BE49-F238E27FC236}">
                <a16:creationId xmlns:a16="http://schemas.microsoft.com/office/drawing/2014/main" id="{610DF42C-32A5-4C9B-A74E-CE6306804031}"/>
              </a:ext>
            </a:extLst>
          </p:cNvPr>
          <p:cNvSpPr/>
          <p:nvPr/>
        </p:nvSpPr>
        <p:spPr>
          <a:xfrm rot="17719261">
            <a:off x="4359625" y="2554237"/>
            <a:ext cx="432547" cy="276612"/>
          </a:xfrm>
          <a:prstGeom prst="rightArrow">
            <a:avLst>
              <a:gd name="adj1" fmla="val 50000"/>
              <a:gd name="adj2" fmla="val 7142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Puhekupla: Soikea 23">
            <a:extLst>
              <a:ext uri="{FF2B5EF4-FFF2-40B4-BE49-F238E27FC236}">
                <a16:creationId xmlns:a16="http://schemas.microsoft.com/office/drawing/2014/main" id="{FEF8DD07-E5A7-453A-91C2-78DCA5903613}"/>
              </a:ext>
            </a:extLst>
          </p:cNvPr>
          <p:cNvSpPr/>
          <p:nvPr/>
        </p:nvSpPr>
        <p:spPr>
          <a:xfrm>
            <a:off x="5667053" y="-23699"/>
            <a:ext cx="3406589" cy="2353422"/>
          </a:xfrm>
          <a:prstGeom prst="wedgeEllipseCallout">
            <a:avLst/>
          </a:prstGeom>
          <a:solidFill>
            <a:srgbClr val="C84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Kehitystä haittasi aluksi kotimaisen </a:t>
            </a:r>
            <a:r>
              <a:rPr lang="fi-FI" u="sng" dirty="0"/>
              <a:t>pääoman </a:t>
            </a:r>
            <a:r>
              <a:rPr lang="fi-FI" dirty="0"/>
              <a:t>ja </a:t>
            </a:r>
            <a:r>
              <a:rPr lang="fi-FI" u="sng" dirty="0"/>
              <a:t>tietotaidon</a:t>
            </a:r>
            <a:r>
              <a:rPr lang="fi-FI" dirty="0"/>
              <a:t> puute.</a:t>
            </a:r>
          </a:p>
        </p:txBody>
      </p:sp>
      <p:sp>
        <p:nvSpPr>
          <p:cNvPr id="25" name="Ellipsi 24">
            <a:extLst>
              <a:ext uri="{FF2B5EF4-FFF2-40B4-BE49-F238E27FC236}">
                <a16:creationId xmlns:a16="http://schemas.microsoft.com/office/drawing/2014/main" id="{B67C956E-FC9D-4F62-982D-D61AED76B5FC}"/>
              </a:ext>
            </a:extLst>
          </p:cNvPr>
          <p:cNvSpPr/>
          <p:nvPr/>
        </p:nvSpPr>
        <p:spPr>
          <a:xfrm>
            <a:off x="6741678" y="2198500"/>
            <a:ext cx="2278891" cy="203648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Fazer, Ahlström, Finlayson, Gutzeit, Sinebrychoff, Hartwall</a:t>
            </a:r>
          </a:p>
        </p:txBody>
      </p:sp>
      <p:sp>
        <p:nvSpPr>
          <p:cNvPr id="26" name="Ellipsi 25">
            <a:extLst>
              <a:ext uri="{FF2B5EF4-FFF2-40B4-BE49-F238E27FC236}">
                <a16:creationId xmlns:a16="http://schemas.microsoft.com/office/drawing/2014/main" id="{8A1E003D-76A5-4CCA-962D-4AC9AC3D8649}"/>
              </a:ext>
            </a:extLst>
          </p:cNvPr>
          <p:cNvSpPr/>
          <p:nvPr/>
        </p:nvSpPr>
        <p:spPr>
          <a:xfrm>
            <a:off x="156119" y="0"/>
            <a:ext cx="3075721" cy="14559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Höyrysahat ja sellu- ja paperitehtaat olivat Suomen avainalat</a:t>
            </a:r>
          </a:p>
        </p:txBody>
      </p:sp>
      <p:sp>
        <p:nvSpPr>
          <p:cNvPr id="27" name="Ellipsi 26">
            <a:extLst>
              <a:ext uri="{FF2B5EF4-FFF2-40B4-BE49-F238E27FC236}">
                <a16:creationId xmlns:a16="http://schemas.microsoft.com/office/drawing/2014/main" id="{D26EB30F-0DE6-4E10-BB67-29A426CD0373}"/>
              </a:ext>
            </a:extLst>
          </p:cNvPr>
          <p:cNvSpPr/>
          <p:nvPr/>
        </p:nvSpPr>
        <p:spPr>
          <a:xfrm>
            <a:off x="208519" y="5460555"/>
            <a:ext cx="2394403" cy="132556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Teolllisen ajan alun tärkein kuljetusmuoto olivat rautatiet.</a:t>
            </a:r>
          </a:p>
        </p:txBody>
      </p:sp>
      <p:sp>
        <p:nvSpPr>
          <p:cNvPr id="28" name="Ellipsi 27">
            <a:extLst>
              <a:ext uri="{FF2B5EF4-FFF2-40B4-BE49-F238E27FC236}">
                <a16:creationId xmlns:a16="http://schemas.microsoft.com/office/drawing/2014/main" id="{B78D9BA2-C9A7-4014-816E-16A52D00F314}"/>
              </a:ext>
            </a:extLst>
          </p:cNvPr>
          <p:cNvSpPr/>
          <p:nvPr/>
        </p:nvSpPr>
        <p:spPr>
          <a:xfrm>
            <a:off x="5667053" y="5066350"/>
            <a:ext cx="2640106" cy="12281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Maaseudulle rahaa puukaupoista -&gt; kysyntää</a:t>
            </a:r>
          </a:p>
        </p:txBody>
      </p:sp>
      <p:sp>
        <p:nvSpPr>
          <p:cNvPr id="31" name="Suorakulmio 30">
            <a:extLst>
              <a:ext uri="{FF2B5EF4-FFF2-40B4-BE49-F238E27FC236}">
                <a16:creationId xmlns:a16="http://schemas.microsoft.com/office/drawing/2014/main" id="{34997F4B-BCFB-4FE0-A9BF-A6D3CBEAA092}"/>
              </a:ext>
            </a:extLst>
          </p:cNvPr>
          <p:cNvSpPr/>
          <p:nvPr/>
        </p:nvSpPr>
        <p:spPr>
          <a:xfrm>
            <a:off x="9096177" y="-23700"/>
            <a:ext cx="3137680" cy="6809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/>
              <a:t>Miksi Suomi kiinnosti sijoittajia?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Saatavilla oli halpaa työvoimaa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Maassa oli energiaa eli vesivoimaa teollisuus-yritysten käyttöön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Lähellä olivat Pietarin ja Venäjän laajat markkinat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Toisin kuin Länsi-Euroopassa Suomessa oli laajat metsävarat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Kun teollistuminen oli käynnistynyt myöhään, paikallista kilpailua ei juurikaan ollut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Sijoitusten uskottiin tuottavan voittoa</a:t>
            </a:r>
          </a:p>
        </p:txBody>
      </p:sp>
      <p:pic>
        <p:nvPicPr>
          <p:cNvPr id="32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1328D003-564C-4073-9237-EDA1902D0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07272" y="4881179"/>
            <a:ext cx="487363" cy="487363"/>
          </a:xfrm>
          <a:prstGeom prst="rect">
            <a:avLst/>
          </a:prstGeom>
        </p:spPr>
      </p:pic>
      <p:pic>
        <p:nvPicPr>
          <p:cNvPr id="3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D5071941-5DAD-43A6-8D62-1014ADE928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57193" y="2994002"/>
            <a:ext cx="487363" cy="487363"/>
          </a:xfrm>
          <a:prstGeom prst="rect">
            <a:avLst/>
          </a:prstGeom>
        </p:spPr>
      </p:pic>
      <p:pic>
        <p:nvPicPr>
          <p:cNvPr id="3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89D66ED6-0CF3-48E0-941F-F6AA40921A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9580" y="4309582"/>
            <a:ext cx="487363" cy="487363"/>
          </a:xfrm>
          <a:prstGeom prst="rect">
            <a:avLst/>
          </a:prstGeom>
        </p:spPr>
      </p:pic>
      <p:sp>
        <p:nvSpPr>
          <p:cNvPr id="35" name="Suorakulmio 34">
            <a:extLst>
              <a:ext uri="{FF2B5EF4-FFF2-40B4-BE49-F238E27FC236}">
                <a16:creationId xmlns:a16="http://schemas.microsoft.com/office/drawing/2014/main" id="{67699115-F194-4BEC-A1C5-87E3DFF04550}"/>
              </a:ext>
            </a:extLst>
          </p:cNvPr>
          <p:cNvSpPr/>
          <p:nvPr/>
        </p:nvSpPr>
        <p:spPr>
          <a:xfrm>
            <a:off x="68472" y="3411030"/>
            <a:ext cx="2560206" cy="8041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hlinkClick r:id="rId9"/>
              </a:rPr>
              <a:t>Lisätietoa: Kun rautahepo Suomeen tuli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01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69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563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937BB9-EEB0-4C19-A0B2-ECC9C183D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Kansalaisyhteiskunta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288CFB-D963-4E30-A4D8-EEE641152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sz="4000" dirty="0"/>
              <a:t>1800-luvun lopussa ei vielä vaaleja ja poliittisia puolueita</a:t>
            </a:r>
          </a:p>
          <a:p>
            <a:r>
              <a:rPr lang="fi-FI" sz="4000" dirty="0"/>
              <a:t>Halu vaikuttaa -&gt; järjestöt</a:t>
            </a:r>
          </a:p>
          <a:p>
            <a:pPr lvl="1"/>
            <a:r>
              <a:rPr lang="fi-FI" sz="3600" dirty="0"/>
              <a:t>Työväenliike</a:t>
            </a:r>
          </a:p>
          <a:p>
            <a:pPr lvl="1"/>
            <a:r>
              <a:rPr lang="fi-FI" sz="3600" u="sng" dirty="0">
                <a:solidFill>
                  <a:srgbClr val="FF0000"/>
                </a:solidFill>
              </a:rPr>
              <a:t>Raittiusliike</a:t>
            </a:r>
          </a:p>
          <a:p>
            <a:pPr lvl="1"/>
            <a:r>
              <a:rPr lang="fi-FI" sz="3600" dirty="0"/>
              <a:t>Naisasialiike (esimerkkinä englannin suffragetit)</a:t>
            </a:r>
          </a:p>
          <a:p>
            <a:pPr lvl="1"/>
            <a:r>
              <a:rPr lang="fi-FI" sz="3600" dirty="0"/>
              <a:t>Urheiluseurat</a:t>
            </a:r>
          </a:p>
          <a:p>
            <a:pPr lvl="1"/>
            <a:r>
              <a:rPr lang="fi-FI" sz="3600" dirty="0"/>
              <a:t>Vapaapalokunta</a:t>
            </a:r>
          </a:p>
        </p:txBody>
      </p:sp>
      <p:pic>
        <p:nvPicPr>
          <p:cNvPr id="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AE593905-6C71-4732-8516-7D1E85146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8530" y="502653"/>
            <a:ext cx="1050506" cy="10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9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7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4175" y="4751623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Raittiusliike</a:t>
            </a:r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4"/>
              </a:rPr>
              <a:t>(</a:t>
            </a:r>
            <a:r>
              <a:rPr lang="en-US" sz="5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hlinkClick r:id="rId4"/>
              </a:rPr>
              <a:t>linkki</a:t>
            </a:r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4"/>
              </a:rPr>
              <a:t>)</a:t>
            </a:r>
            <a:b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Turmiolan</a:t>
            </a:r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Tommi </a:t>
            </a:r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5"/>
              </a:rPr>
              <a:t>(</a:t>
            </a:r>
            <a:r>
              <a:rPr lang="en-US" sz="5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hlinkClick r:id="rId5"/>
              </a:rPr>
              <a:t>linkki</a:t>
            </a:r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5"/>
              </a:rPr>
              <a:t>)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1747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7AFCC4F0-3347-49B5-9196-BEE0F83A2E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38" r="1" b="1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4F0A1DE3-ED4B-430F-953C-FB24D5156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19203" y="4985649"/>
            <a:ext cx="849592" cy="84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30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0261D9-0BC9-4D42-BAFC-EAE91955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Työväenliikkeen tulo Suomeen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0471DC-05E1-4D8E-8B91-C6074BED7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Työväenaate keksitään 1800-l Saksassa </a:t>
            </a:r>
          </a:p>
          <a:p>
            <a:pPr lvl="1"/>
            <a:r>
              <a:rPr lang="fi-FI" dirty="0"/>
              <a:t>Karl Marx + Friedrich Engels</a:t>
            </a:r>
          </a:p>
          <a:p>
            <a:r>
              <a:rPr lang="fi-FI" dirty="0"/>
              <a:t>Suomen ensimmäinen työväenyhdistys 1880-luvulla</a:t>
            </a:r>
          </a:p>
          <a:p>
            <a:pPr lvl="1"/>
            <a:r>
              <a:rPr lang="fi-FI" dirty="0"/>
              <a:t>Viktor Julius von Wright -&gt; tehtaanjohtaja</a:t>
            </a:r>
          </a:p>
          <a:p>
            <a:r>
              <a:rPr lang="fi-FI" dirty="0"/>
              <a:t>Suomen työväenpuolue v. 1899 =&gt; v. 1903 Suomen Sosiaalidemokraattinen puolue (SDP)</a:t>
            </a:r>
          </a:p>
          <a:p>
            <a:pPr lvl="1"/>
            <a:r>
              <a:rPr lang="fi-FI" dirty="0"/>
              <a:t>Forssan julistus</a:t>
            </a:r>
          </a:p>
          <a:p>
            <a:r>
              <a:rPr lang="fi-FI" dirty="0"/>
              <a:t> 1907 SDP pääsee suurimmaksi puolueeksi ja pysyy sellaisena lähes yhtäjaksoisesti vuoteen 1948 asti.</a:t>
            </a:r>
          </a:p>
        </p:txBody>
      </p:sp>
      <p:pic>
        <p:nvPicPr>
          <p:cNvPr id="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1F7FD993-1600-4473-883E-68A9D8473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5102" y="681037"/>
            <a:ext cx="851928" cy="851928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6904A4BB-CA5E-4A0A-BDAE-51E5746174D6}"/>
              </a:ext>
            </a:extLst>
          </p:cNvPr>
          <p:cNvSpPr/>
          <p:nvPr/>
        </p:nvSpPr>
        <p:spPr>
          <a:xfrm>
            <a:off x="8919883" y="1690688"/>
            <a:ext cx="3083858" cy="16033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Lue artikkeli:</a:t>
            </a:r>
          </a:p>
          <a:p>
            <a:pPr algn="ctr"/>
            <a:r>
              <a:rPr lang="fi-FI" dirty="0">
                <a:hlinkClick r:id="rId5"/>
              </a:rPr>
              <a:t>Työväenliike valaa uskoa köyhien joukkovoimaan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289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5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5FC4D3-F258-4364-890F-CAAA179E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Forssan julistus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2EBC5D8-DB9A-42EC-A1F7-B5B5B44FA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50" y="223838"/>
            <a:ext cx="4817616" cy="4817616"/>
          </a:xfrm>
          <a:prstGeom prst="rect">
            <a:avLst/>
          </a:prstGeom>
        </p:spPr>
      </p:pic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5802C681-BC1D-481B-9605-379CA405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5" y="1831975"/>
            <a:ext cx="6477000" cy="4351338"/>
          </a:xfrm>
        </p:spPr>
        <p:txBody>
          <a:bodyPr>
            <a:normAutofit fontScale="92500"/>
          </a:bodyPr>
          <a:lstStyle/>
          <a:p>
            <a:r>
              <a:rPr lang="fi-FI" dirty="0"/>
              <a:t>Tutustu Suomen Sosialidemokraattisen Puolueen ensimmäiseen puolueohjelmaan eli ns. Forssan julistukseen</a:t>
            </a:r>
          </a:p>
          <a:p>
            <a:r>
              <a:rPr lang="fi-FI" dirty="0"/>
              <a:t> Arvioi:</a:t>
            </a:r>
          </a:p>
          <a:p>
            <a:pPr marL="514350" indent="-514350">
              <a:buAutoNum type="arabicParenR"/>
            </a:pPr>
            <a:r>
              <a:rPr lang="fi-FI" dirty="0"/>
              <a:t>Mitkä vaatimuksista ovat olleet kaikkein tärkeimpiä?</a:t>
            </a:r>
          </a:p>
          <a:p>
            <a:pPr marL="514350" indent="-514350">
              <a:buAutoNum type="arabicParenR"/>
            </a:pPr>
            <a:r>
              <a:rPr lang="fi-FI" dirty="0"/>
              <a:t> Mitkä ohjelman kohdista on toteutuneet? </a:t>
            </a:r>
          </a:p>
          <a:p>
            <a:pPr marL="514350" indent="-514350">
              <a:buAutoNum type="arabicParenR"/>
            </a:pPr>
            <a:r>
              <a:rPr lang="fi-FI" dirty="0"/>
              <a:t>Mitkä ohjelman kohdista eivät ole toteutuneet?</a:t>
            </a:r>
          </a:p>
        </p:txBody>
      </p:sp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555FE46B-D46C-4E0A-A739-EF6FA65B8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4630" y="594285"/>
            <a:ext cx="867242" cy="86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1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FAC0C8-8D08-4BC9-A7F0-610616F21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912DEEF-08C9-4937-A0E6-A4676D988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682" y="1818070"/>
            <a:ext cx="10515600" cy="4351338"/>
          </a:xfrm>
        </p:spPr>
        <p:txBody>
          <a:bodyPr/>
          <a:lstStyle/>
          <a:p>
            <a:r>
              <a:rPr lang="fi-FI" dirty="0"/>
              <a:t>K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55177093-A7B2-4FAD-9D85-780EF83AEABD}"/>
              </a:ext>
            </a:extLst>
          </p:cNvPr>
          <p:cNvSpPr/>
          <p:nvPr/>
        </p:nvSpPr>
        <p:spPr>
          <a:xfrm>
            <a:off x="4270502" y="2414029"/>
            <a:ext cx="2521260" cy="163517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Yhteiskunta muuttui 1800-luvulla</a:t>
            </a: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604C7941-45BF-4074-A4C7-EB6A846BBD29}"/>
              </a:ext>
            </a:extLst>
          </p:cNvPr>
          <p:cNvSpPr/>
          <p:nvPr/>
        </p:nvSpPr>
        <p:spPr>
          <a:xfrm>
            <a:off x="3070974" y="1473447"/>
            <a:ext cx="2024109" cy="13255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Maatalouden kehitys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88D032FE-BF08-474A-BB04-5C7F1311DFF0}"/>
              </a:ext>
            </a:extLst>
          </p:cNvPr>
          <p:cNvSpPr/>
          <p:nvPr/>
        </p:nvSpPr>
        <p:spPr>
          <a:xfrm>
            <a:off x="116583" y="439406"/>
            <a:ext cx="2064798" cy="148257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Nälkävuodet 1866-1868</a:t>
            </a: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90AB7C3C-DB0A-49CC-A97C-413F37C80FD1}"/>
              </a:ext>
            </a:extLst>
          </p:cNvPr>
          <p:cNvSpPr/>
          <p:nvPr/>
        </p:nvSpPr>
        <p:spPr>
          <a:xfrm>
            <a:off x="2013288" y="46559"/>
            <a:ext cx="1846555" cy="123006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10% väestöstä kuoli</a:t>
            </a: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D60D47D8-BE7B-4DAB-B64E-53AEB7333059}"/>
              </a:ext>
            </a:extLst>
          </p:cNvPr>
          <p:cNvSpPr/>
          <p:nvPr/>
        </p:nvSpPr>
        <p:spPr>
          <a:xfrm>
            <a:off x="4017028" y="-30522"/>
            <a:ext cx="1926454" cy="1325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Ongelmiin havahduttiin</a:t>
            </a: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4208CCD1-9587-4A14-AFE6-0EBA59588BBE}"/>
              </a:ext>
            </a:extLst>
          </p:cNvPr>
          <p:cNvSpPr/>
          <p:nvPr/>
        </p:nvSpPr>
        <p:spPr>
          <a:xfrm>
            <a:off x="686909" y="1946941"/>
            <a:ext cx="2343705" cy="12362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Karjatalouteen siirtyminen</a:t>
            </a: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F384FDC8-DD5B-4E52-96F9-800D809BC343}"/>
              </a:ext>
            </a:extLst>
          </p:cNvPr>
          <p:cNvSpPr/>
          <p:nvPr/>
        </p:nvSpPr>
        <p:spPr>
          <a:xfrm>
            <a:off x="2419904" y="2918293"/>
            <a:ext cx="2024109" cy="1117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Koneellistu-</a:t>
            </a:r>
            <a:r>
              <a:rPr lang="fi-FI" dirty="0" err="1"/>
              <a:t>minen</a:t>
            </a:r>
            <a:endParaRPr lang="fi-FI" dirty="0"/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86D8556A-AE74-495C-A522-53C1FC6BE4B7}"/>
              </a:ext>
            </a:extLst>
          </p:cNvPr>
          <p:cNvSpPr/>
          <p:nvPr/>
        </p:nvSpPr>
        <p:spPr>
          <a:xfrm>
            <a:off x="6722742" y="2532047"/>
            <a:ext cx="2183907" cy="120241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Teollistuminen</a:t>
            </a:r>
          </a:p>
        </p:txBody>
      </p:sp>
      <p:sp>
        <p:nvSpPr>
          <p:cNvPr id="14" name="Nuoli: Vasen 13">
            <a:extLst>
              <a:ext uri="{FF2B5EF4-FFF2-40B4-BE49-F238E27FC236}">
                <a16:creationId xmlns:a16="http://schemas.microsoft.com/office/drawing/2014/main" id="{2FFA6453-9E30-46C7-BE14-ADA543ED7637}"/>
              </a:ext>
            </a:extLst>
          </p:cNvPr>
          <p:cNvSpPr/>
          <p:nvPr/>
        </p:nvSpPr>
        <p:spPr>
          <a:xfrm rot="885470">
            <a:off x="1696845" y="1572302"/>
            <a:ext cx="1499572" cy="423535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Nuoli: Oikea 14">
            <a:extLst>
              <a:ext uri="{FF2B5EF4-FFF2-40B4-BE49-F238E27FC236}">
                <a16:creationId xmlns:a16="http://schemas.microsoft.com/office/drawing/2014/main" id="{EB576D05-950B-4C31-9558-27F70BAE42D8}"/>
              </a:ext>
            </a:extLst>
          </p:cNvPr>
          <p:cNvSpPr/>
          <p:nvPr/>
        </p:nvSpPr>
        <p:spPr>
          <a:xfrm>
            <a:off x="1622652" y="444243"/>
            <a:ext cx="376191" cy="22393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Nuoli: Oikea 15">
            <a:extLst>
              <a:ext uri="{FF2B5EF4-FFF2-40B4-BE49-F238E27FC236}">
                <a16:creationId xmlns:a16="http://schemas.microsoft.com/office/drawing/2014/main" id="{44C29714-E035-4D2B-A8D3-C9959858B9D1}"/>
              </a:ext>
            </a:extLst>
          </p:cNvPr>
          <p:cNvSpPr/>
          <p:nvPr/>
        </p:nvSpPr>
        <p:spPr>
          <a:xfrm>
            <a:off x="3638548" y="221144"/>
            <a:ext cx="514014" cy="31481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Nuoli: Vasen 16">
            <a:extLst>
              <a:ext uri="{FF2B5EF4-FFF2-40B4-BE49-F238E27FC236}">
                <a16:creationId xmlns:a16="http://schemas.microsoft.com/office/drawing/2014/main" id="{40BF1E36-7AA8-45B4-8B1C-E64D39F0B8B0}"/>
              </a:ext>
            </a:extLst>
          </p:cNvPr>
          <p:cNvSpPr/>
          <p:nvPr/>
        </p:nvSpPr>
        <p:spPr>
          <a:xfrm>
            <a:off x="2714902" y="2283188"/>
            <a:ext cx="443328" cy="296515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Nuoli: Vasen 17">
            <a:extLst>
              <a:ext uri="{FF2B5EF4-FFF2-40B4-BE49-F238E27FC236}">
                <a16:creationId xmlns:a16="http://schemas.microsoft.com/office/drawing/2014/main" id="{177532A9-7CB2-4A2C-9986-6858665F8B8A}"/>
              </a:ext>
            </a:extLst>
          </p:cNvPr>
          <p:cNvSpPr/>
          <p:nvPr/>
        </p:nvSpPr>
        <p:spPr>
          <a:xfrm rot="17793562">
            <a:off x="3333506" y="2746399"/>
            <a:ext cx="528033" cy="402436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36035C03-AC46-49F2-BE98-5AD2DD9DA587}"/>
              </a:ext>
            </a:extLst>
          </p:cNvPr>
          <p:cNvSpPr/>
          <p:nvPr/>
        </p:nvSpPr>
        <p:spPr>
          <a:xfrm>
            <a:off x="1194495" y="3925212"/>
            <a:ext cx="2183907" cy="11358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Huononsi </a:t>
            </a:r>
          </a:p>
          <a:p>
            <a:pPr algn="ctr"/>
            <a:r>
              <a:rPr lang="fi-FI" dirty="0"/>
              <a:t>tilattoman väestön asemaa</a:t>
            </a:r>
          </a:p>
        </p:txBody>
      </p:sp>
      <p:sp>
        <p:nvSpPr>
          <p:cNvPr id="20" name="Nuoli: Vasen 19">
            <a:extLst>
              <a:ext uri="{FF2B5EF4-FFF2-40B4-BE49-F238E27FC236}">
                <a16:creationId xmlns:a16="http://schemas.microsoft.com/office/drawing/2014/main" id="{0F3F5E20-214B-41AA-AC19-2EEC8D379CA1}"/>
              </a:ext>
            </a:extLst>
          </p:cNvPr>
          <p:cNvSpPr/>
          <p:nvPr/>
        </p:nvSpPr>
        <p:spPr>
          <a:xfrm rot="17750227">
            <a:off x="876743" y="4889943"/>
            <a:ext cx="852440" cy="529471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Nuoli: Vasen 20">
            <a:extLst>
              <a:ext uri="{FF2B5EF4-FFF2-40B4-BE49-F238E27FC236}">
                <a16:creationId xmlns:a16="http://schemas.microsoft.com/office/drawing/2014/main" id="{610AD9BD-5760-48EE-836C-085E6D034AA2}"/>
              </a:ext>
            </a:extLst>
          </p:cNvPr>
          <p:cNvSpPr/>
          <p:nvPr/>
        </p:nvSpPr>
        <p:spPr>
          <a:xfrm rot="14693818">
            <a:off x="2570588" y="4989852"/>
            <a:ext cx="738326" cy="452761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Ellipsi 21">
            <a:extLst>
              <a:ext uri="{FF2B5EF4-FFF2-40B4-BE49-F238E27FC236}">
                <a16:creationId xmlns:a16="http://schemas.microsoft.com/office/drawing/2014/main" id="{4EF6435C-A669-4514-9C35-7B774A93AD02}"/>
              </a:ext>
            </a:extLst>
          </p:cNvPr>
          <p:cNvSpPr/>
          <p:nvPr/>
        </p:nvSpPr>
        <p:spPr>
          <a:xfrm>
            <a:off x="341051" y="5561959"/>
            <a:ext cx="1647547" cy="856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Tyytymät-</a:t>
            </a:r>
            <a:r>
              <a:rPr lang="fi-FI" dirty="0" err="1"/>
              <a:t>tömyys</a:t>
            </a:r>
            <a:endParaRPr lang="fi-FI" dirty="0"/>
          </a:p>
        </p:txBody>
      </p:sp>
      <p:sp>
        <p:nvSpPr>
          <p:cNvPr id="23" name="Ellipsi 22">
            <a:extLst>
              <a:ext uri="{FF2B5EF4-FFF2-40B4-BE49-F238E27FC236}">
                <a16:creationId xmlns:a16="http://schemas.microsoft.com/office/drawing/2014/main" id="{49DA2F3B-5F27-4831-88A0-989166972BDA}"/>
              </a:ext>
            </a:extLst>
          </p:cNvPr>
          <p:cNvSpPr/>
          <p:nvPr/>
        </p:nvSpPr>
        <p:spPr>
          <a:xfrm>
            <a:off x="2256986" y="5576931"/>
            <a:ext cx="1570077" cy="6552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/>
              <a:t>Siirtolai-suus</a:t>
            </a:r>
            <a:endParaRPr lang="fi-FI" dirty="0"/>
          </a:p>
        </p:txBody>
      </p:sp>
      <p:sp>
        <p:nvSpPr>
          <p:cNvPr id="24" name="Nuoli: Alas 23">
            <a:extLst>
              <a:ext uri="{FF2B5EF4-FFF2-40B4-BE49-F238E27FC236}">
                <a16:creationId xmlns:a16="http://schemas.microsoft.com/office/drawing/2014/main" id="{22635FB8-34AD-4CD8-AFF9-396AD8BC9F15}"/>
              </a:ext>
            </a:extLst>
          </p:cNvPr>
          <p:cNvSpPr/>
          <p:nvPr/>
        </p:nvSpPr>
        <p:spPr>
          <a:xfrm rot="1829378">
            <a:off x="2775912" y="3877102"/>
            <a:ext cx="446860" cy="45133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Ellipsi 24">
            <a:extLst>
              <a:ext uri="{FF2B5EF4-FFF2-40B4-BE49-F238E27FC236}">
                <a16:creationId xmlns:a16="http://schemas.microsoft.com/office/drawing/2014/main" id="{CF8CD9F3-0D35-4421-B73A-C3740F0CDD8B}"/>
              </a:ext>
            </a:extLst>
          </p:cNvPr>
          <p:cNvSpPr/>
          <p:nvPr/>
        </p:nvSpPr>
        <p:spPr>
          <a:xfrm>
            <a:off x="6673611" y="4136613"/>
            <a:ext cx="1812862" cy="788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Liberalismi</a:t>
            </a:r>
          </a:p>
        </p:txBody>
      </p:sp>
      <p:sp>
        <p:nvSpPr>
          <p:cNvPr id="26" name="Nuoli: Alas 25">
            <a:extLst>
              <a:ext uri="{FF2B5EF4-FFF2-40B4-BE49-F238E27FC236}">
                <a16:creationId xmlns:a16="http://schemas.microsoft.com/office/drawing/2014/main" id="{0DF1AD2A-3AF6-4FC8-8E3C-C09157A95AAB}"/>
              </a:ext>
            </a:extLst>
          </p:cNvPr>
          <p:cNvSpPr/>
          <p:nvPr/>
        </p:nvSpPr>
        <p:spPr>
          <a:xfrm rot="1067226">
            <a:off x="7276745" y="4671596"/>
            <a:ext cx="476438" cy="62897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Ellipsi 26">
            <a:extLst>
              <a:ext uri="{FF2B5EF4-FFF2-40B4-BE49-F238E27FC236}">
                <a16:creationId xmlns:a16="http://schemas.microsoft.com/office/drawing/2014/main" id="{383B21AE-8E41-478B-AC7F-251978DF17AE}"/>
              </a:ext>
            </a:extLst>
          </p:cNvPr>
          <p:cNvSpPr/>
          <p:nvPr/>
        </p:nvSpPr>
        <p:spPr>
          <a:xfrm>
            <a:off x="6304641" y="5273578"/>
            <a:ext cx="1635758" cy="6414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Rajoitteet  pois</a:t>
            </a:r>
          </a:p>
        </p:txBody>
      </p:sp>
      <p:sp>
        <p:nvSpPr>
          <p:cNvPr id="28" name="Ellipsi 27">
            <a:extLst>
              <a:ext uri="{FF2B5EF4-FFF2-40B4-BE49-F238E27FC236}">
                <a16:creationId xmlns:a16="http://schemas.microsoft.com/office/drawing/2014/main" id="{D74400E4-3DF0-4B07-A2BA-06D8E389DC90}"/>
              </a:ext>
            </a:extLst>
          </p:cNvPr>
          <p:cNvSpPr/>
          <p:nvPr/>
        </p:nvSpPr>
        <p:spPr>
          <a:xfrm>
            <a:off x="5310512" y="5971332"/>
            <a:ext cx="1763936" cy="856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Elinkeino-vapaus 1879</a:t>
            </a:r>
          </a:p>
        </p:txBody>
      </p:sp>
      <p:sp>
        <p:nvSpPr>
          <p:cNvPr id="29" name="Nuoli: Alas 28">
            <a:extLst>
              <a:ext uri="{FF2B5EF4-FFF2-40B4-BE49-F238E27FC236}">
                <a16:creationId xmlns:a16="http://schemas.microsoft.com/office/drawing/2014/main" id="{F05C8AA7-9F08-4A51-8654-B2754D21389D}"/>
              </a:ext>
            </a:extLst>
          </p:cNvPr>
          <p:cNvSpPr/>
          <p:nvPr/>
        </p:nvSpPr>
        <p:spPr>
          <a:xfrm rot="2402682">
            <a:off x="6055881" y="5449550"/>
            <a:ext cx="346230" cy="56817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D71DB834-8318-49FD-AF7E-2CB3E13E267F}"/>
              </a:ext>
            </a:extLst>
          </p:cNvPr>
          <p:cNvSpPr/>
          <p:nvPr/>
        </p:nvSpPr>
        <p:spPr>
          <a:xfrm>
            <a:off x="4224181" y="3808816"/>
            <a:ext cx="2661765" cy="788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Metsäteollisuus</a:t>
            </a:r>
          </a:p>
        </p:txBody>
      </p:sp>
      <p:sp>
        <p:nvSpPr>
          <p:cNvPr id="31" name="Ellipsi 30">
            <a:extLst>
              <a:ext uri="{FF2B5EF4-FFF2-40B4-BE49-F238E27FC236}">
                <a16:creationId xmlns:a16="http://schemas.microsoft.com/office/drawing/2014/main" id="{223E5163-2387-4753-85EA-FE91E0F3CD99}"/>
              </a:ext>
            </a:extLst>
          </p:cNvPr>
          <p:cNvSpPr/>
          <p:nvPr/>
        </p:nvSpPr>
        <p:spPr>
          <a:xfrm>
            <a:off x="3768983" y="5288449"/>
            <a:ext cx="2130736" cy="9166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Varallisuutta</a:t>
            </a:r>
          </a:p>
          <a:p>
            <a:pPr algn="ctr"/>
            <a:r>
              <a:rPr lang="fi-FI" dirty="0"/>
              <a:t>talonpojille</a:t>
            </a:r>
          </a:p>
        </p:txBody>
      </p:sp>
      <p:sp>
        <p:nvSpPr>
          <p:cNvPr id="32" name="Nuoli: Vasen 31">
            <a:extLst>
              <a:ext uri="{FF2B5EF4-FFF2-40B4-BE49-F238E27FC236}">
                <a16:creationId xmlns:a16="http://schemas.microsoft.com/office/drawing/2014/main" id="{A631B2A6-2AA6-4D9E-BDDE-A53FA1CA7D2E}"/>
              </a:ext>
            </a:extLst>
          </p:cNvPr>
          <p:cNvSpPr/>
          <p:nvPr/>
        </p:nvSpPr>
        <p:spPr>
          <a:xfrm rot="4264256">
            <a:off x="2887617" y="4384469"/>
            <a:ext cx="1761450" cy="480286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Ellipsi 32">
            <a:extLst>
              <a:ext uri="{FF2B5EF4-FFF2-40B4-BE49-F238E27FC236}">
                <a16:creationId xmlns:a16="http://schemas.microsoft.com/office/drawing/2014/main" id="{E572C9CA-A5D1-43FF-B4D2-765321D73564}"/>
              </a:ext>
            </a:extLst>
          </p:cNvPr>
          <p:cNvSpPr/>
          <p:nvPr/>
        </p:nvSpPr>
        <p:spPr>
          <a:xfrm>
            <a:off x="8379102" y="3429000"/>
            <a:ext cx="1307424" cy="9892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Markka </a:t>
            </a:r>
          </a:p>
          <a:p>
            <a:pPr algn="ctr"/>
            <a:r>
              <a:rPr lang="fi-FI" dirty="0"/>
              <a:t>v.1860</a:t>
            </a:r>
          </a:p>
        </p:txBody>
      </p:sp>
      <p:sp>
        <p:nvSpPr>
          <p:cNvPr id="34" name="Nuoli: Oikea 33">
            <a:extLst>
              <a:ext uri="{FF2B5EF4-FFF2-40B4-BE49-F238E27FC236}">
                <a16:creationId xmlns:a16="http://schemas.microsoft.com/office/drawing/2014/main" id="{3B12BCD2-E639-45AC-A514-887902E45FD3}"/>
              </a:ext>
            </a:extLst>
          </p:cNvPr>
          <p:cNvSpPr/>
          <p:nvPr/>
        </p:nvSpPr>
        <p:spPr>
          <a:xfrm rot="5961032">
            <a:off x="7349359" y="3623609"/>
            <a:ext cx="953407" cy="52133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6" name="Ellipsi 35">
            <a:extLst>
              <a:ext uri="{FF2B5EF4-FFF2-40B4-BE49-F238E27FC236}">
                <a16:creationId xmlns:a16="http://schemas.microsoft.com/office/drawing/2014/main" id="{C164CC6A-A1E2-4D4E-BB5E-46BFB2648C42}"/>
              </a:ext>
            </a:extLst>
          </p:cNvPr>
          <p:cNvSpPr/>
          <p:nvPr/>
        </p:nvSpPr>
        <p:spPr>
          <a:xfrm>
            <a:off x="7041449" y="5925142"/>
            <a:ext cx="2194872" cy="856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Osakeyhtiölaki v. 1864</a:t>
            </a:r>
          </a:p>
        </p:txBody>
      </p:sp>
      <p:sp>
        <p:nvSpPr>
          <p:cNvPr id="37" name="Nuoli: Alas 36">
            <a:extLst>
              <a:ext uri="{FF2B5EF4-FFF2-40B4-BE49-F238E27FC236}">
                <a16:creationId xmlns:a16="http://schemas.microsoft.com/office/drawing/2014/main" id="{6B64B9E3-1ED1-4B75-A43B-45D9F4B20180}"/>
              </a:ext>
            </a:extLst>
          </p:cNvPr>
          <p:cNvSpPr/>
          <p:nvPr/>
        </p:nvSpPr>
        <p:spPr>
          <a:xfrm rot="19849641">
            <a:off x="7638054" y="5624872"/>
            <a:ext cx="346230" cy="49189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8" name="Nuoli: Alas 37">
            <a:extLst>
              <a:ext uri="{FF2B5EF4-FFF2-40B4-BE49-F238E27FC236}">
                <a16:creationId xmlns:a16="http://schemas.microsoft.com/office/drawing/2014/main" id="{6DA637DE-893E-4DE2-8326-019998505E6E}"/>
              </a:ext>
            </a:extLst>
          </p:cNvPr>
          <p:cNvSpPr/>
          <p:nvPr/>
        </p:nvSpPr>
        <p:spPr>
          <a:xfrm rot="1964530">
            <a:off x="6704429" y="3355299"/>
            <a:ext cx="548351" cy="83961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Ellipsi 38">
            <a:extLst>
              <a:ext uri="{FF2B5EF4-FFF2-40B4-BE49-F238E27FC236}">
                <a16:creationId xmlns:a16="http://schemas.microsoft.com/office/drawing/2014/main" id="{5749C833-8968-40C6-B6C6-EC88A1D6AFB5}"/>
              </a:ext>
            </a:extLst>
          </p:cNvPr>
          <p:cNvSpPr/>
          <p:nvPr/>
        </p:nvSpPr>
        <p:spPr>
          <a:xfrm>
            <a:off x="8631509" y="2180019"/>
            <a:ext cx="2237282" cy="1144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Kulkuyhteydet</a:t>
            </a:r>
          </a:p>
        </p:txBody>
      </p:sp>
      <p:sp>
        <p:nvSpPr>
          <p:cNvPr id="40" name="Ellipsi 39">
            <a:extLst>
              <a:ext uri="{FF2B5EF4-FFF2-40B4-BE49-F238E27FC236}">
                <a16:creationId xmlns:a16="http://schemas.microsoft.com/office/drawing/2014/main" id="{9AF07233-AC34-451B-A329-E1742CFFD4F8}"/>
              </a:ext>
            </a:extLst>
          </p:cNvPr>
          <p:cNvSpPr/>
          <p:nvPr/>
        </p:nvSpPr>
        <p:spPr>
          <a:xfrm>
            <a:off x="10410696" y="1598832"/>
            <a:ext cx="1781304" cy="9892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Rautatiet!</a:t>
            </a:r>
          </a:p>
        </p:txBody>
      </p:sp>
      <p:sp>
        <p:nvSpPr>
          <p:cNvPr id="41" name="Ellipsi 40">
            <a:extLst>
              <a:ext uri="{FF2B5EF4-FFF2-40B4-BE49-F238E27FC236}">
                <a16:creationId xmlns:a16="http://schemas.microsoft.com/office/drawing/2014/main" id="{E5B4A00B-E1C8-4A2F-822D-4573340EA022}"/>
              </a:ext>
            </a:extLst>
          </p:cNvPr>
          <p:cNvSpPr/>
          <p:nvPr/>
        </p:nvSpPr>
        <p:spPr>
          <a:xfrm>
            <a:off x="10261552" y="3053735"/>
            <a:ext cx="1781304" cy="9378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Kanavat</a:t>
            </a:r>
          </a:p>
        </p:txBody>
      </p:sp>
      <p:sp>
        <p:nvSpPr>
          <p:cNvPr id="42" name="Ellipsi 41">
            <a:extLst>
              <a:ext uri="{FF2B5EF4-FFF2-40B4-BE49-F238E27FC236}">
                <a16:creationId xmlns:a16="http://schemas.microsoft.com/office/drawing/2014/main" id="{142A8445-ABC6-4981-84B0-AFB9DF6C1853}"/>
              </a:ext>
            </a:extLst>
          </p:cNvPr>
          <p:cNvSpPr/>
          <p:nvPr/>
        </p:nvSpPr>
        <p:spPr>
          <a:xfrm>
            <a:off x="9143686" y="4180649"/>
            <a:ext cx="1739208" cy="11169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Ulkomaiset yritykset</a:t>
            </a:r>
          </a:p>
        </p:txBody>
      </p:sp>
      <p:sp>
        <p:nvSpPr>
          <p:cNvPr id="43" name="Ellipsi 42">
            <a:extLst>
              <a:ext uri="{FF2B5EF4-FFF2-40B4-BE49-F238E27FC236}">
                <a16:creationId xmlns:a16="http://schemas.microsoft.com/office/drawing/2014/main" id="{F615CB46-2E98-43F1-8C5E-3E073BA49E86}"/>
              </a:ext>
            </a:extLst>
          </p:cNvPr>
          <p:cNvSpPr/>
          <p:nvPr/>
        </p:nvSpPr>
        <p:spPr>
          <a:xfrm>
            <a:off x="9481646" y="5486705"/>
            <a:ext cx="2363497" cy="12169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Elintaso alkaa nousta! </a:t>
            </a:r>
          </a:p>
        </p:txBody>
      </p:sp>
      <p:sp>
        <p:nvSpPr>
          <p:cNvPr id="44" name="Nuoli: Alas 43">
            <a:extLst>
              <a:ext uri="{FF2B5EF4-FFF2-40B4-BE49-F238E27FC236}">
                <a16:creationId xmlns:a16="http://schemas.microsoft.com/office/drawing/2014/main" id="{AF170FE1-D573-426D-AD4D-AA37BE186CE7}"/>
              </a:ext>
            </a:extLst>
          </p:cNvPr>
          <p:cNvSpPr/>
          <p:nvPr/>
        </p:nvSpPr>
        <p:spPr>
          <a:xfrm rot="19642947">
            <a:off x="8541186" y="3493656"/>
            <a:ext cx="630932" cy="267560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Ellipsi 44">
            <a:extLst>
              <a:ext uri="{FF2B5EF4-FFF2-40B4-BE49-F238E27FC236}">
                <a16:creationId xmlns:a16="http://schemas.microsoft.com/office/drawing/2014/main" id="{D9C1D0F0-191E-4BEA-AC2B-745D0D462EB6}"/>
              </a:ext>
            </a:extLst>
          </p:cNvPr>
          <p:cNvSpPr/>
          <p:nvPr/>
        </p:nvSpPr>
        <p:spPr>
          <a:xfrm>
            <a:off x="5115203" y="1503197"/>
            <a:ext cx="2076859" cy="98062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Kansalais-yhteiskunta</a:t>
            </a:r>
          </a:p>
        </p:txBody>
      </p:sp>
      <p:sp>
        <p:nvSpPr>
          <p:cNvPr id="46" name="Ellipsi 45">
            <a:extLst>
              <a:ext uri="{FF2B5EF4-FFF2-40B4-BE49-F238E27FC236}">
                <a16:creationId xmlns:a16="http://schemas.microsoft.com/office/drawing/2014/main" id="{A06B1B12-3273-4468-AF62-BF0A05E20683}"/>
              </a:ext>
            </a:extLst>
          </p:cNvPr>
          <p:cNvSpPr/>
          <p:nvPr/>
        </p:nvSpPr>
        <p:spPr>
          <a:xfrm>
            <a:off x="189871" y="3163220"/>
            <a:ext cx="2072168" cy="872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Väestönkasvu</a:t>
            </a:r>
          </a:p>
        </p:txBody>
      </p:sp>
      <p:sp>
        <p:nvSpPr>
          <p:cNvPr id="47" name="Nuoli: Vasen 46">
            <a:extLst>
              <a:ext uri="{FF2B5EF4-FFF2-40B4-BE49-F238E27FC236}">
                <a16:creationId xmlns:a16="http://schemas.microsoft.com/office/drawing/2014/main" id="{B1173CE3-EF7E-440E-81B1-B9A0B1FB54FF}"/>
              </a:ext>
            </a:extLst>
          </p:cNvPr>
          <p:cNvSpPr/>
          <p:nvPr/>
        </p:nvSpPr>
        <p:spPr>
          <a:xfrm rot="19534882">
            <a:off x="1941411" y="2819512"/>
            <a:ext cx="1666785" cy="362234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8" name="Nuoli: Vasen 47">
            <a:extLst>
              <a:ext uri="{FF2B5EF4-FFF2-40B4-BE49-F238E27FC236}">
                <a16:creationId xmlns:a16="http://schemas.microsoft.com/office/drawing/2014/main" id="{EB8681AD-8685-4BE9-AB0A-0D3AB63562C8}"/>
              </a:ext>
            </a:extLst>
          </p:cNvPr>
          <p:cNvSpPr/>
          <p:nvPr/>
        </p:nvSpPr>
        <p:spPr>
          <a:xfrm rot="13487360">
            <a:off x="887312" y="3873773"/>
            <a:ext cx="781385" cy="435029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9" name="Ellipsi 48">
            <a:extLst>
              <a:ext uri="{FF2B5EF4-FFF2-40B4-BE49-F238E27FC236}">
                <a16:creationId xmlns:a16="http://schemas.microsoft.com/office/drawing/2014/main" id="{A52E3F27-6D22-4A4B-B088-044258DFCEB1}"/>
              </a:ext>
            </a:extLst>
          </p:cNvPr>
          <p:cNvSpPr/>
          <p:nvPr/>
        </p:nvSpPr>
        <p:spPr>
          <a:xfrm>
            <a:off x="3941577" y="4584313"/>
            <a:ext cx="2521260" cy="76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Puun kysyntä kasvaa</a:t>
            </a:r>
          </a:p>
        </p:txBody>
      </p:sp>
      <p:sp>
        <p:nvSpPr>
          <p:cNvPr id="50" name="Ellipsi 49">
            <a:extLst>
              <a:ext uri="{FF2B5EF4-FFF2-40B4-BE49-F238E27FC236}">
                <a16:creationId xmlns:a16="http://schemas.microsoft.com/office/drawing/2014/main" id="{6C2BED6E-168B-435C-9B8B-758183B71CE3}"/>
              </a:ext>
            </a:extLst>
          </p:cNvPr>
          <p:cNvSpPr/>
          <p:nvPr/>
        </p:nvSpPr>
        <p:spPr>
          <a:xfrm>
            <a:off x="7103536" y="1542513"/>
            <a:ext cx="1972064" cy="8881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Helsingin valtiopäivät 1863</a:t>
            </a:r>
          </a:p>
        </p:txBody>
      </p:sp>
      <p:sp>
        <p:nvSpPr>
          <p:cNvPr id="51" name="Ellipsi 50">
            <a:extLst>
              <a:ext uri="{FF2B5EF4-FFF2-40B4-BE49-F238E27FC236}">
                <a16:creationId xmlns:a16="http://schemas.microsoft.com/office/drawing/2014/main" id="{5A91E2EB-58E7-40D3-B38B-44735EBE8875}"/>
              </a:ext>
            </a:extLst>
          </p:cNvPr>
          <p:cNvSpPr/>
          <p:nvPr/>
        </p:nvSpPr>
        <p:spPr>
          <a:xfrm>
            <a:off x="8720839" y="858678"/>
            <a:ext cx="2237282" cy="10738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Valtiopäivät koolle säännöllisesti</a:t>
            </a:r>
          </a:p>
        </p:txBody>
      </p:sp>
      <p:sp>
        <p:nvSpPr>
          <p:cNvPr id="52" name="Ellipsi 51">
            <a:extLst>
              <a:ext uri="{FF2B5EF4-FFF2-40B4-BE49-F238E27FC236}">
                <a16:creationId xmlns:a16="http://schemas.microsoft.com/office/drawing/2014/main" id="{9ECDF5F5-A3BE-4784-A1EA-CFEE03DEC6F4}"/>
              </a:ext>
            </a:extLst>
          </p:cNvPr>
          <p:cNvSpPr/>
          <p:nvPr/>
        </p:nvSpPr>
        <p:spPr>
          <a:xfrm>
            <a:off x="10376965" y="170461"/>
            <a:ext cx="1557992" cy="9954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Yhä säädyt</a:t>
            </a:r>
          </a:p>
        </p:txBody>
      </p:sp>
      <p:sp>
        <p:nvSpPr>
          <p:cNvPr id="53" name="Ellipsi 52">
            <a:extLst>
              <a:ext uri="{FF2B5EF4-FFF2-40B4-BE49-F238E27FC236}">
                <a16:creationId xmlns:a16="http://schemas.microsoft.com/office/drawing/2014/main" id="{5738D815-A1EA-4A2F-AEE4-D38475781A6C}"/>
              </a:ext>
            </a:extLst>
          </p:cNvPr>
          <p:cNvSpPr/>
          <p:nvPr/>
        </p:nvSpPr>
        <p:spPr>
          <a:xfrm>
            <a:off x="6036302" y="684793"/>
            <a:ext cx="1672976" cy="814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Järjestöt</a:t>
            </a:r>
          </a:p>
        </p:txBody>
      </p:sp>
      <p:sp>
        <p:nvSpPr>
          <p:cNvPr id="54" name="Nuoli: Oikea 53">
            <a:extLst>
              <a:ext uri="{FF2B5EF4-FFF2-40B4-BE49-F238E27FC236}">
                <a16:creationId xmlns:a16="http://schemas.microsoft.com/office/drawing/2014/main" id="{5A30FF8F-1BCC-4A0A-B055-9BD1935D99E2}"/>
              </a:ext>
            </a:extLst>
          </p:cNvPr>
          <p:cNvSpPr/>
          <p:nvPr/>
        </p:nvSpPr>
        <p:spPr>
          <a:xfrm rot="18736852">
            <a:off x="6021416" y="1218507"/>
            <a:ext cx="489688" cy="3827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5" name="Nuoli: Oikea 54">
            <a:extLst>
              <a:ext uri="{FF2B5EF4-FFF2-40B4-BE49-F238E27FC236}">
                <a16:creationId xmlns:a16="http://schemas.microsoft.com/office/drawing/2014/main" id="{F2C733DE-2AFD-43CE-A88F-9BF6B1EDF8E1}"/>
              </a:ext>
            </a:extLst>
          </p:cNvPr>
          <p:cNvSpPr/>
          <p:nvPr/>
        </p:nvSpPr>
        <p:spPr>
          <a:xfrm>
            <a:off x="6934830" y="1921977"/>
            <a:ext cx="501445" cy="28924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6" name="Nuoli: Oikea 55">
            <a:extLst>
              <a:ext uri="{FF2B5EF4-FFF2-40B4-BE49-F238E27FC236}">
                <a16:creationId xmlns:a16="http://schemas.microsoft.com/office/drawing/2014/main" id="{9EB1EF49-0EC5-4103-B0E9-87A4E38775E4}"/>
              </a:ext>
            </a:extLst>
          </p:cNvPr>
          <p:cNvSpPr/>
          <p:nvPr/>
        </p:nvSpPr>
        <p:spPr>
          <a:xfrm rot="18828255">
            <a:off x="8565348" y="1510911"/>
            <a:ext cx="475754" cy="29850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7" name="Nuoli: Oikea 56">
            <a:extLst>
              <a:ext uri="{FF2B5EF4-FFF2-40B4-BE49-F238E27FC236}">
                <a16:creationId xmlns:a16="http://schemas.microsoft.com/office/drawing/2014/main" id="{543178D5-AE55-475C-81E3-62B19174B3A1}"/>
              </a:ext>
            </a:extLst>
          </p:cNvPr>
          <p:cNvSpPr/>
          <p:nvPr/>
        </p:nvSpPr>
        <p:spPr>
          <a:xfrm rot="18391094">
            <a:off x="10143982" y="671365"/>
            <a:ext cx="465965" cy="26867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145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9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9C9CB5-08D7-4B28-B119-345FB40BE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Kielikysymys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004A0F-2E5B-47FB-8F96-10AE54293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Suomen kielen asema -&gt; tärkeä yhteiskunnallinen kysymys 1800-l</a:t>
            </a:r>
          </a:p>
          <a:p>
            <a:pPr lvl="1"/>
            <a:r>
              <a:rPr lang="fi-FI" dirty="0"/>
              <a:t>Ruotsin kielen asema periytynyt Ruotsin vallan ajalta</a:t>
            </a:r>
          </a:p>
          <a:p>
            <a:pPr lvl="1"/>
            <a:r>
              <a:rPr lang="fi-FI" dirty="0"/>
              <a:t>Sivistyneistö käytti ruotsia</a:t>
            </a:r>
          </a:p>
          <a:p>
            <a:pPr lvl="1"/>
            <a:r>
              <a:rPr lang="fi-FI" dirty="0"/>
              <a:t>Virkamiehet käyttivät ruotsia</a:t>
            </a:r>
          </a:p>
          <a:p>
            <a:pPr lvl="1"/>
            <a:r>
              <a:rPr lang="fi-FI" dirty="0"/>
              <a:t>Virallinen opetuskieli</a:t>
            </a:r>
          </a:p>
          <a:p>
            <a:r>
              <a:rPr lang="fi-FI" dirty="0">
                <a:hlinkClick r:id="rId2"/>
              </a:rPr>
              <a:t>J.V. Snellman </a:t>
            </a:r>
            <a:r>
              <a:rPr lang="fi-FI" dirty="0"/>
              <a:t>lähti ajamaan suomen kielen asemaa </a:t>
            </a:r>
          </a:p>
          <a:p>
            <a:pPr lvl="1"/>
            <a:r>
              <a:rPr lang="fi-FI" dirty="0"/>
              <a:t>Omaksunut hegeliläisen filosofian + nationalisti</a:t>
            </a:r>
          </a:p>
          <a:p>
            <a:pPr lvl="1"/>
            <a:r>
              <a:rPr lang="fi-FI" dirty="0"/>
              <a:t>Kieliasetus v. 1863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C725CC07-0897-4D02-8063-5BA33C43F96C}"/>
              </a:ext>
            </a:extLst>
          </p:cNvPr>
          <p:cNvSpPr/>
          <p:nvPr/>
        </p:nvSpPr>
        <p:spPr>
          <a:xfrm>
            <a:off x="8937812" y="3774141"/>
            <a:ext cx="2761129" cy="30838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Katso videot:</a:t>
            </a:r>
          </a:p>
          <a:p>
            <a:pPr marL="342900" indent="-342900" algn="ctr">
              <a:buAutoNum type="arabicPeriod"/>
            </a:pPr>
            <a:r>
              <a:rPr lang="fi-FI" dirty="0">
                <a:hlinkClick r:id="rId3"/>
              </a:rPr>
              <a:t>Snellman</a:t>
            </a:r>
            <a:endParaRPr lang="fi-FI" dirty="0"/>
          </a:p>
          <a:p>
            <a:pPr marL="342900" indent="-342900" algn="ctr">
              <a:buAutoNum type="arabicPeriod"/>
            </a:pPr>
            <a:r>
              <a:rPr lang="fi-FI" dirty="0">
                <a:hlinkClick r:id="rId4"/>
              </a:rPr>
              <a:t>Snellman</a:t>
            </a:r>
            <a:endParaRPr lang="fi-FI" dirty="0"/>
          </a:p>
          <a:p>
            <a:pPr algn="ctr"/>
            <a:endParaRPr lang="fi-FI" dirty="0"/>
          </a:p>
          <a:p>
            <a:pPr algn="ctr"/>
            <a:r>
              <a:rPr lang="fi-FI" dirty="0"/>
              <a:t>Videot korostavat eri asioita J.V. Snellmanin urasta. Mitä nuo asiat ovat?</a:t>
            </a:r>
          </a:p>
        </p:txBody>
      </p:sp>
    </p:spTree>
    <p:extLst>
      <p:ext uri="{BB962C8B-B14F-4D97-AF65-F5344CB8AC3E}">
        <p14:creationId xmlns:p14="http://schemas.microsoft.com/office/powerpoint/2010/main" val="337709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472</Words>
  <Application>Microsoft Office PowerPoint</Application>
  <PresentationFormat>Laajakuva</PresentationFormat>
  <Paragraphs>119</Paragraphs>
  <Slides>10</Slides>
  <Notes>0</Notes>
  <HiddenSlides>0</HiddenSlides>
  <MMClips>8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Office-teema</vt:lpstr>
      <vt:lpstr>1860-luku</vt:lpstr>
      <vt:lpstr>Teollistuminen</vt:lpstr>
      <vt:lpstr>PowerPoint-esitys</vt:lpstr>
      <vt:lpstr>Kansalaisyhteiskunta</vt:lpstr>
      <vt:lpstr> Raittiusliike (linkki) Turmiolan Tommi (linkki)</vt:lpstr>
      <vt:lpstr>Työväenliikkeen tulo Suomeen</vt:lpstr>
      <vt:lpstr>Forssan julistus</vt:lpstr>
      <vt:lpstr>PowerPoint-esitys</vt:lpstr>
      <vt:lpstr>Kielikysymys</vt:lpstr>
      <vt:lpstr>Kielitaistelu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1860-luku</dc:title>
  <dc:creator>Ruuskanen Maija</dc:creator>
  <cp:lastModifiedBy>Ruuskanen Maija</cp:lastModifiedBy>
  <cp:revision>1</cp:revision>
  <dcterms:created xsi:type="dcterms:W3CDTF">2019-11-20T11:21:07Z</dcterms:created>
  <dcterms:modified xsi:type="dcterms:W3CDTF">2019-11-20T11:21:10Z</dcterms:modified>
</cp:coreProperties>
</file>