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5" r:id="rId9"/>
    <p:sldId id="262" r:id="rId10"/>
    <p:sldId id="269" r:id="rId11"/>
    <p:sldId id="264" r:id="rId12"/>
    <p:sldId id="266" r:id="rId13"/>
    <p:sldId id="267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8A602C-A67B-489B-9D8B-71FD9D1ACCD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36D59ABF-80E4-4ECD-84EE-B140C0290502}">
      <dgm:prSet phldrT="[Teksti]"/>
      <dgm:spPr/>
      <dgm:t>
        <a:bodyPr/>
        <a:lstStyle/>
        <a:p>
          <a:r>
            <a:rPr lang="fi-FI" dirty="0"/>
            <a:t>Myöntyväisyys-linja</a:t>
          </a:r>
        </a:p>
      </dgm:t>
    </dgm:pt>
    <dgm:pt modelId="{5F63FF2B-FD85-4EBB-92B3-244BC264BD18}" type="parTrans" cxnId="{C0B87E9D-7E0E-46FF-8D70-3050DA933C2D}">
      <dgm:prSet/>
      <dgm:spPr/>
      <dgm:t>
        <a:bodyPr/>
        <a:lstStyle/>
        <a:p>
          <a:endParaRPr lang="fi-FI"/>
        </a:p>
      </dgm:t>
    </dgm:pt>
    <dgm:pt modelId="{20A2523E-104D-4EE8-8B01-7679140CD246}" type="sibTrans" cxnId="{C0B87E9D-7E0E-46FF-8D70-3050DA933C2D}">
      <dgm:prSet/>
      <dgm:spPr/>
      <dgm:t>
        <a:bodyPr/>
        <a:lstStyle/>
        <a:p>
          <a:endParaRPr lang="fi-FI"/>
        </a:p>
      </dgm:t>
    </dgm:pt>
    <dgm:pt modelId="{18021155-466A-4360-A20F-BD36E4414B5A}">
      <dgm:prSet phldrT="[Teksti]"/>
      <dgm:spPr/>
      <dgm:t>
        <a:bodyPr/>
        <a:lstStyle/>
        <a:p>
          <a:r>
            <a:rPr lang="fi-FI" dirty="0"/>
            <a:t>Vanhasuomalaiset</a:t>
          </a:r>
        </a:p>
      </dgm:t>
    </dgm:pt>
    <dgm:pt modelId="{A1DCF1DE-8122-4444-85A4-46E7BA3E1864}" type="parTrans" cxnId="{DDF2AB71-C093-401F-BEA2-E3131524BB8E}">
      <dgm:prSet/>
      <dgm:spPr/>
      <dgm:t>
        <a:bodyPr/>
        <a:lstStyle/>
        <a:p>
          <a:endParaRPr lang="fi-FI"/>
        </a:p>
      </dgm:t>
    </dgm:pt>
    <dgm:pt modelId="{73322281-EC76-4A96-87D1-ECE29928854D}" type="sibTrans" cxnId="{DDF2AB71-C093-401F-BEA2-E3131524BB8E}">
      <dgm:prSet/>
      <dgm:spPr/>
      <dgm:t>
        <a:bodyPr/>
        <a:lstStyle/>
        <a:p>
          <a:endParaRPr lang="fi-FI"/>
        </a:p>
      </dgm:t>
    </dgm:pt>
    <dgm:pt modelId="{9BC84033-463C-4DB3-8168-BEF4A79C7F3C}">
      <dgm:prSet phldrT="[Teksti]"/>
      <dgm:spPr/>
      <dgm:t>
        <a:bodyPr/>
        <a:lstStyle/>
        <a:p>
          <a:r>
            <a:rPr lang="fi-FI" dirty="0"/>
            <a:t>Ei ärsytetä venäläisiä</a:t>
          </a:r>
        </a:p>
      </dgm:t>
    </dgm:pt>
    <dgm:pt modelId="{A7E17C79-430C-4D1C-A845-8B7A344A518A}" type="parTrans" cxnId="{2BE7D5CD-AA0E-41C2-BE27-5B7ABB01F193}">
      <dgm:prSet/>
      <dgm:spPr/>
      <dgm:t>
        <a:bodyPr/>
        <a:lstStyle/>
        <a:p>
          <a:endParaRPr lang="fi-FI"/>
        </a:p>
      </dgm:t>
    </dgm:pt>
    <dgm:pt modelId="{1415E845-E7B9-4F04-8E23-24B2F7F59AA3}" type="sibTrans" cxnId="{2BE7D5CD-AA0E-41C2-BE27-5B7ABB01F193}">
      <dgm:prSet/>
      <dgm:spPr/>
      <dgm:t>
        <a:bodyPr/>
        <a:lstStyle/>
        <a:p>
          <a:endParaRPr lang="fi-FI"/>
        </a:p>
      </dgm:t>
    </dgm:pt>
    <dgm:pt modelId="{F6889115-1ABB-4AEB-90C6-EE0FFBF34EC1}">
      <dgm:prSet phldrT="[Teksti]"/>
      <dgm:spPr/>
      <dgm:t>
        <a:bodyPr/>
        <a:lstStyle/>
        <a:p>
          <a:r>
            <a:rPr lang="fi-FI" dirty="0"/>
            <a:t>Perustuslaillinen</a:t>
          </a:r>
        </a:p>
        <a:p>
          <a:r>
            <a:rPr lang="fi-FI" dirty="0"/>
            <a:t>linja</a:t>
          </a:r>
        </a:p>
      </dgm:t>
    </dgm:pt>
    <dgm:pt modelId="{40DD7DAA-69C1-4BE1-9E3C-364F73C5FC2D}" type="parTrans" cxnId="{6FCCA0B3-85CE-432C-BC90-B81BF3B2B5A0}">
      <dgm:prSet/>
      <dgm:spPr/>
      <dgm:t>
        <a:bodyPr/>
        <a:lstStyle/>
        <a:p>
          <a:endParaRPr lang="fi-FI"/>
        </a:p>
      </dgm:t>
    </dgm:pt>
    <dgm:pt modelId="{DB9ED35E-4120-4A57-B83D-0CBF14A5E11D}" type="sibTrans" cxnId="{6FCCA0B3-85CE-432C-BC90-B81BF3B2B5A0}">
      <dgm:prSet/>
      <dgm:spPr/>
      <dgm:t>
        <a:bodyPr/>
        <a:lstStyle/>
        <a:p>
          <a:endParaRPr lang="fi-FI"/>
        </a:p>
      </dgm:t>
    </dgm:pt>
    <dgm:pt modelId="{03ABC237-B5E4-4079-9AE9-EBB6036E99E2}">
      <dgm:prSet phldrT="[Teksti]"/>
      <dgm:spPr/>
      <dgm:t>
        <a:bodyPr/>
        <a:lstStyle/>
        <a:p>
          <a:r>
            <a:rPr lang="fi-FI" dirty="0"/>
            <a:t>Passiivinen vastarinta</a:t>
          </a:r>
        </a:p>
      </dgm:t>
    </dgm:pt>
    <dgm:pt modelId="{39AC9CE5-97EE-46A4-BD42-9B5BD24B33A3}" type="parTrans" cxnId="{9653E34A-99B8-4431-BDA3-2545DA07A594}">
      <dgm:prSet/>
      <dgm:spPr/>
      <dgm:t>
        <a:bodyPr/>
        <a:lstStyle/>
        <a:p>
          <a:endParaRPr lang="fi-FI"/>
        </a:p>
      </dgm:t>
    </dgm:pt>
    <dgm:pt modelId="{C88D931B-064D-47A4-87D0-C8D48067A304}" type="sibTrans" cxnId="{9653E34A-99B8-4431-BDA3-2545DA07A594}">
      <dgm:prSet/>
      <dgm:spPr/>
      <dgm:t>
        <a:bodyPr/>
        <a:lstStyle/>
        <a:p>
          <a:endParaRPr lang="fi-FI"/>
        </a:p>
      </dgm:t>
    </dgm:pt>
    <dgm:pt modelId="{6E2A72EE-4534-4BAE-AE43-7B2B6998892A}">
      <dgm:prSet phldrT="[Teksti]"/>
      <dgm:spPr/>
      <dgm:t>
        <a:bodyPr/>
        <a:lstStyle/>
        <a:p>
          <a:r>
            <a:rPr lang="fi-FI" dirty="0"/>
            <a:t>Pidetään kiinni perustuslaista</a:t>
          </a:r>
        </a:p>
      </dgm:t>
    </dgm:pt>
    <dgm:pt modelId="{ACE4A27B-E02C-4EDD-A532-EE1BA93F3EC6}" type="parTrans" cxnId="{07DEC2C0-1F5D-4A32-94BB-9FA3C485E578}">
      <dgm:prSet/>
      <dgm:spPr/>
      <dgm:t>
        <a:bodyPr/>
        <a:lstStyle/>
        <a:p>
          <a:endParaRPr lang="fi-FI"/>
        </a:p>
      </dgm:t>
    </dgm:pt>
    <dgm:pt modelId="{31F89608-63C6-4A12-9003-8CE41B94FE58}" type="sibTrans" cxnId="{07DEC2C0-1F5D-4A32-94BB-9FA3C485E578}">
      <dgm:prSet/>
      <dgm:spPr/>
      <dgm:t>
        <a:bodyPr/>
        <a:lstStyle/>
        <a:p>
          <a:endParaRPr lang="fi-FI"/>
        </a:p>
      </dgm:t>
    </dgm:pt>
    <dgm:pt modelId="{10AE9A82-4CD3-4435-96D2-C1E319EC47A4}">
      <dgm:prSet phldrT="[Teksti]"/>
      <dgm:spPr/>
      <dgm:t>
        <a:bodyPr/>
        <a:lstStyle/>
        <a:p>
          <a:r>
            <a:rPr lang="fi-FI" dirty="0"/>
            <a:t>Aktivistit</a:t>
          </a:r>
        </a:p>
      </dgm:t>
    </dgm:pt>
    <dgm:pt modelId="{C4896EEC-CA58-4F55-8D79-680EF4E42336}" type="parTrans" cxnId="{045C5842-C8CA-4568-9B45-519D01E37524}">
      <dgm:prSet/>
      <dgm:spPr/>
      <dgm:t>
        <a:bodyPr/>
        <a:lstStyle/>
        <a:p>
          <a:endParaRPr lang="fi-FI"/>
        </a:p>
      </dgm:t>
    </dgm:pt>
    <dgm:pt modelId="{D1DD3C81-9779-480C-8239-9980BDDB3BEB}" type="sibTrans" cxnId="{045C5842-C8CA-4568-9B45-519D01E37524}">
      <dgm:prSet/>
      <dgm:spPr/>
      <dgm:t>
        <a:bodyPr/>
        <a:lstStyle/>
        <a:p>
          <a:endParaRPr lang="fi-FI"/>
        </a:p>
      </dgm:t>
    </dgm:pt>
    <dgm:pt modelId="{782E815B-605D-4697-A59E-9CCDEF38E457}">
      <dgm:prSet phldrT="[Teksti]"/>
      <dgm:spPr/>
      <dgm:t>
        <a:bodyPr/>
        <a:lstStyle/>
        <a:p>
          <a:r>
            <a:rPr lang="fi-FI" dirty="0"/>
            <a:t>Aktiiviset + väkivaltaiset toimet</a:t>
          </a:r>
        </a:p>
      </dgm:t>
    </dgm:pt>
    <dgm:pt modelId="{C28FBE76-F3FC-4576-899B-3C1FE59C7592}" type="parTrans" cxnId="{B6B9C6C1-887C-4E22-909C-30567E6818C9}">
      <dgm:prSet/>
      <dgm:spPr/>
      <dgm:t>
        <a:bodyPr/>
        <a:lstStyle/>
        <a:p>
          <a:endParaRPr lang="fi-FI"/>
        </a:p>
      </dgm:t>
    </dgm:pt>
    <dgm:pt modelId="{BAA8BC70-7864-451D-B4E1-2196400F7B3E}" type="sibTrans" cxnId="{B6B9C6C1-887C-4E22-909C-30567E6818C9}">
      <dgm:prSet/>
      <dgm:spPr/>
      <dgm:t>
        <a:bodyPr/>
        <a:lstStyle/>
        <a:p>
          <a:endParaRPr lang="fi-FI"/>
        </a:p>
      </dgm:t>
    </dgm:pt>
    <dgm:pt modelId="{258947DD-DAEC-4688-A78C-A4158A46EC86}">
      <dgm:prSet phldrT="[Teksti]"/>
      <dgm:spPr/>
      <dgm:t>
        <a:bodyPr/>
        <a:lstStyle/>
        <a:p>
          <a:r>
            <a:rPr lang="fi-FI" dirty="0"/>
            <a:t>Aseiden salakuljetus, terroristiset teot</a:t>
          </a:r>
        </a:p>
      </dgm:t>
    </dgm:pt>
    <dgm:pt modelId="{60E1B3CD-A185-469C-877D-B7312068B12D}" type="parTrans" cxnId="{AEFD86C5-0F6C-4A54-9DEC-105AD67F7EB8}">
      <dgm:prSet/>
      <dgm:spPr/>
      <dgm:t>
        <a:bodyPr/>
        <a:lstStyle/>
        <a:p>
          <a:endParaRPr lang="fi-FI"/>
        </a:p>
      </dgm:t>
    </dgm:pt>
    <dgm:pt modelId="{ED56BBAB-187E-4836-894D-E7E0160E8DFB}" type="sibTrans" cxnId="{AEFD86C5-0F6C-4A54-9DEC-105AD67F7EB8}">
      <dgm:prSet/>
      <dgm:spPr/>
      <dgm:t>
        <a:bodyPr/>
        <a:lstStyle/>
        <a:p>
          <a:endParaRPr lang="fi-FI"/>
        </a:p>
      </dgm:t>
    </dgm:pt>
    <dgm:pt modelId="{5E4CF14D-35E3-4363-9FF3-22759F7FD607}">
      <dgm:prSet phldrT="[Teksti]"/>
      <dgm:spPr/>
      <dgm:t>
        <a:bodyPr/>
        <a:lstStyle/>
        <a:p>
          <a:r>
            <a:rPr lang="fi-FI" dirty="0"/>
            <a:t>Ei väkivaltaa</a:t>
          </a:r>
        </a:p>
      </dgm:t>
    </dgm:pt>
    <dgm:pt modelId="{CF646A0B-4B10-4EFE-8D7F-3DAA516EC9E9}" type="parTrans" cxnId="{3DD06AAE-E4D4-4E70-A57F-A05BDC1C231D}">
      <dgm:prSet/>
      <dgm:spPr/>
    </dgm:pt>
    <dgm:pt modelId="{832E96E6-3943-4EBD-B694-F52D7053A25E}" type="sibTrans" cxnId="{3DD06AAE-E4D4-4E70-A57F-A05BDC1C231D}">
      <dgm:prSet/>
      <dgm:spPr/>
    </dgm:pt>
    <dgm:pt modelId="{454F2080-9B17-4377-93CC-838FBFE7D0BD}">
      <dgm:prSet phldrT="[Teksti]"/>
      <dgm:spPr/>
      <dgm:t>
        <a:bodyPr/>
        <a:lstStyle/>
        <a:p>
          <a:r>
            <a:rPr lang="fi-FI" dirty="0"/>
            <a:t>Pyytämällä emme saa mitään!</a:t>
          </a:r>
        </a:p>
      </dgm:t>
    </dgm:pt>
    <dgm:pt modelId="{C63BA53C-2C78-4D45-AB0B-E50ACDBF4D8B}" type="parTrans" cxnId="{47025473-4B6A-46D9-A828-EA83773C7E93}">
      <dgm:prSet/>
      <dgm:spPr/>
    </dgm:pt>
    <dgm:pt modelId="{D1D2829E-86BF-4C61-8588-F2D3D0832EE0}" type="sibTrans" cxnId="{47025473-4B6A-46D9-A828-EA83773C7E93}">
      <dgm:prSet/>
      <dgm:spPr/>
    </dgm:pt>
    <dgm:pt modelId="{5B73183B-9AD0-414F-8508-3B73E54282FC}" type="pres">
      <dgm:prSet presAssocID="{428A602C-A67B-489B-9D8B-71FD9D1ACCD7}" presName="Name0" presStyleCnt="0">
        <dgm:presLayoutVars>
          <dgm:dir/>
          <dgm:animLvl val="lvl"/>
          <dgm:resizeHandles val="exact"/>
        </dgm:presLayoutVars>
      </dgm:prSet>
      <dgm:spPr/>
    </dgm:pt>
    <dgm:pt modelId="{39765580-7CD6-4D55-B733-CFCD1D30E4FB}" type="pres">
      <dgm:prSet presAssocID="{36D59ABF-80E4-4ECD-84EE-B140C0290502}" presName="linNode" presStyleCnt="0"/>
      <dgm:spPr/>
    </dgm:pt>
    <dgm:pt modelId="{3F501E3E-FDD6-49EE-BE20-3A2E65E07D0E}" type="pres">
      <dgm:prSet presAssocID="{36D59ABF-80E4-4ECD-84EE-B140C029050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96500C67-C40A-4AC2-939C-7A0AFB1D7000}" type="pres">
      <dgm:prSet presAssocID="{36D59ABF-80E4-4ECD-84EE-B140C0290502}" presName="descendantText" presStyleLbl="alignAccFollowNode1" presStyleIdx="0" presStyleCnt="3">
        <dgm:presLayoutVars>
          <dgm:bulletEnabled val="1"/>
        </dgm:presLayoutVars>
      </dgm:prSet>
      <dgm:spPr/>
    </dgm:pt>
    <dgm:pt modelId="{9E29870E-106B-47A3-B789-0C287BAB6C90}" type="pres">
      <dgm:prSet presAssocID="{20A2523E-104D-4EE8-8B01-7679140CD246}" presName="sp" presStyleCnt="0"/>
      <dgm:spPr/>
    </dgm:pt>
    <dgm:pt modelId="{305C3C3C-95C7-4957-A658-64FBFB4C6C9D}" type="pres">
      <dgm:prSet presAssocID="{F6889115-1ABB-4AEB-90C6-EE0FFBF34EC1}" presName="linNode" presStyleCnt="0"/>
      <dgm:spPr/>
    </dgm:pt>
    <dgm:pt modelId="{FE16B50C-C43D-4B12-BBD2-18BC5967A181}" type="pres">
      <dgm:prSet presAssocID="{F6889115-1ABB-4AEB-90C6-EE0FFBF34EC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C0912695-DD75-4C2A-A7B3-7F6D0312F1BD}" type="pres">
      <dgm:prSet presAssocID="{F6889115-1ABB-4AEB-90C6-EE0FFBF34EC1}" presName="descendantText" presStyleLbl="alignAccFollowNode1" presStyleIdx="1" presStyleCnt="3">
        <dgm:presLayoutVars>
          <dgm:bulletEnabled val="1"/>
        </dgm:presLayoutVars>
      </dgm:prSet>
      <dgm:spPr/>
    </dgm:pt>
    <dgm:pt modelId="{B727CE92-9A4E-446C-8BE6-C39DF5DB1BFB}" type="pres">
      <dgm:prSet presAssocID="{DB9ED35E-4120-4A57-B83D-0CBF14A5E11D}" presName="sp" presStyleCnt="0"/>
      <dgm:spPr/>
    </dgm:pt>
    <dgm:pt modelId="{377B6917-8083-4421-BC9E-06EAA653DC6D}" type="pres">
      <dgm:prSet presAssocID="{10AE9A82-4CD3-4435-96D2-C1E319EC47A4}" presName="linNode" presStyleCnt="0"/>
      <dgm:spPr/>
    </dgm:pt>
    <dgm:pt modelId="{738ECB5A-8DB8-4B6F-99B9-01876D11C359}" type="pres">
      <dgm:prSet presAssocID="{10AE9A82-4CD3-4435-96D2-C1E319EC47A4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FEE49C1D-4BC5-4E01-8636-A1AF9DFA804A}" type="pres">
      <dgm:prSet presAssocID="{10AE9A82-4CD3-4435-96D2-C1E319EC47A4}" presName="descendantText" presStyleLbl="alignAccFollowNode1" presStyleIdx="2" presStyleCnt="3" custLinFactNeighborX="-3" custLinFactNeighborY="-2550">
        <dgm:presLayoutVars>
          <dgm:bulletEnabled val="1"/>
        </dgm:presLayoutVars>
      </dgm:prSet>
      <dgm:spPr/>
    </dgm:pt>
  </dgm:ptLst>
  <dgm:cxnLst>
    <dgm:cxn modelId="{FF4E6112-1F3F-45B0-A786-218F9AC5F58F}" type="presOf" srcId="{6E2A72EE-4534-4BAE-AE43-7B2B6998892A}" destId="{C0912695-DD75-4C2A-A7B3-7F6D0312F1BD}" srcOrd="0" destOrd="1" presId="urn:microsoft.com/office/officeart/2005/8/layout/vList5"/>
    <dgm:cxn modelId="{2A98A032-E28B-4914-AE0F-982A3ABAFE02}" type="presOf" srcId="{36D59ABF-80E4-4ECD-84EE-B140C0290502}" destId="{3F501E3E-FDD6-49EE-BE20-3A2E65E07D0E}" srcOrd="0" destOrd="0" presId="urn:microsoft.com/office/officeart/2005/8/layout/vList5"/>
    <dgm:cxn modelId="{1EC32238-6D7F-4E0A-9B8F-B68CF7FF85B7}" type="presOf" srcId="{03ABC237-B5E4-4079-9AE9-EBB6036E99E2}" destId="{C0912695-DD75-4C2A-A7B3-7F6D0312F1BD}" srcOrd="0" destOrd="0" presId="urn:microsoft.com/office/officeart/2005/8/layout/vList5"/>
    <dgm:cxn modelId="{045C5842-C8CA-4568-9B45-519D01E37524}" srcId="{428A602C-A67B-489B-9D8B-71FD9D1ACCD7}" destId="{10AE9A82-4CD3-4435-96D2-C1E319EC47A4}" srcOrd="2" destOrd="0" parTransId="{C4896EEC-CA58-4F55-8D79-680EF4E42336}" sibTransId="{D1DD3C81-9779-480C-8239-9980BDDB3BEB}"/>
    <dgm:cxn modelId="{9653E34A-99B8-4431-BDA3-2545DA07A594}" srcId="{F6889115-1ABB-4AEB-90C6-EE0FFBF34EC1}" destId="{03ABC237-B5E4-4079-9AE9-EBB6036E99E2}" srcOrd="0" destOrd="0" parTransId="{39AC9CE5-97EE-46A4-BD42-9B5BD24B33A3}" sibTransId="{C88D931B-064D-47A4-87D0-C8D48067A304}"/>
    <dgm:cxn modelId="{69D6E54B-F1A0-4F3B-A01E-EC8778F7D8C6}" type="presOf" srcId="{5E4CF14D-35E3-4363-9FF3-22759F7FD607}" destId="{C0912695-DD75-4C2A-A7B3-7F6D0312F1BD}" srcOrd="0" destOrd="2" presId="urn:microsoft.com/office/officeart/2005/8/layout/vList5"/>
    <dgm:cxn modelId="{DDF2AB71-C093-401F-BEA2-E3131524BB8E}" srcId="{36D59ABF-80E4-4ECD-84EE-B140C0290502}" destId="{18021155-466A-4360-A20F-BD36E4414B5A}" srcOrd="0" destOrd="0" parTransId="{A1DCF1DE-8122-4444-85A4-46E7BA3E1864}" sibTransId="{73322281-EC76-4A96-87D1-ECE29928854D}"/>
    <dgm:cxn modelId="{47025473-4B6A-46D9-A828-EA83773C7E93}" srcId="{10AE9A82-4CD3-4435-96D2-C1E319EC47A4}" destId="{454F2080-9B17-4377-93CC-838FBFE7D0BD}" srcOrd="2" destOrd="0" parTransId="{C63BA53C-2C78-4D45-AB0B-E50ACDBF4D8B}" sibTransId="{D1D2829E-86BF-4C61-8588-F2D3D0832EE0}"/>
    <dgm:cxn modelId="{3EBA468E-37CA-427D-B0A5-444648C08F1C}" type="presOf" srcId="{782E815B-605D-4697-A59E-9CCDEF38E457}" destId="{FEE49C1D-4BC5-4E01-8636-A1AF9DFA804A}" srcOrd="0" destOrd="0" presId="urn:microsoft.com/office/officeart/2005/8/layout/vList5"/>
    <dgm:cxn modelId="{31A78795-DC25-4398-9D36-FD2ED85B29C9}" type="presOf" srcId="{428A602C-A67B-489B-9D8B-71FD9D1ACCD7}" destId="{5B73183B-9AD0-414F-8508-3B73E54282FC}" srcOrd="0" destOrd="0" presId="urn:microsoft.com/office/officeart/2005/8/layout/vList5"/>
    <dgm:cxn modelId="{C0B87E9D-7E0E-46FF-8D70-3050DA933C2D}" srcId="{428A602C-A67B-489B-9D8B-71FD9D1ACCD7}" destId="{36D59ABF-80E4-4ECD-84EE-B140C0290502}" srcOrd="0" destOrd="0" parTransId="{5F63FF2B-FD85-4EBB-92B3-244BC264BD18}" sibTransId="{20A2523E-104D-4EE8-8B01-7679140CD246}"/>
    <dgm:cxn modelId="{3DD06AAE-E4D4-4E70-A57F-A05BDC1C231D}" srcId="{F6889115-1ABB-4AEB-90C6-EE0FFBF34EC1}" destId="{5E4CF14D-35E3-4363-9FF3-22759F7FD607}" srcOrd="2" destOrd="0" parTransId="{CF646A0B-4B10-4EFE-8D7F-3DAA516EC9E9}" sibTransId="{832E96E6-3943-4EBD-B694-F52D7053A25E}"/>
    <dgm:cxn modelId="{6FCCA0B3-85CE-432C-BC90-B81BF3B2B5A0}" srcId="{428A602C-A67B-489B-9D8B-71FD9D1ACCD7}" destId="{F6889115-1ABB-4AEB-90C6-EE0FFBF34EC1}" srcOrd="1" destOrd="0" parTransId="{40DD7DAA-69C1-4BE1-9E3C-364F73C5FC2D}" sibTransId="{DB9ED35E-4120-4A57-B83D-0CBF14A5E11D}"/>
    <dgm:cxn modelId="{ED6CF7BB-62B7-41EE-850B-0C3E283F6F18}" type="presOf" srcId="{258947DD-DAEC-4688-A78C-A4158A46EC86}" destId="{FEE49C1D-4BC5-4E01-8636-A1AF9DFA804A}" srcOrd="0" destOrd="1" presId="urn:microsoft.com/office/officeart/2005/8/layout/vList5"/>
    <dgm:cxn modelId="{07DEC2C0-1F5D-4A32-94BB-9FA3C485E578}" srcId="{F6889115-1ABB-4AEB-90C6-EE0FFBF34EC1}" destId="{6E2A72EE-4534-4BAE-AE43-7B2B6998892A}" srcOrd="1" destOrd="0" parTransId="{ACE4A27B-E02C-4EDD-A532-EE1BA93F3EC6}" sibTransId="{31F89608-63C6-4A12-9003-8CE41B94FE58}"/>
    <dgm:cxn modelId="{B6B9C6C1-887C-4E22-909C-30567E6818C9}" srcId="{10AE9A82-4CD3-4435-96D2-C1E319EC47A4}" destId="{782E815B-605D-4697-A59E-9CCDEF38E457}" srcOrd="0" destOrd="0" parTransId="{C28FBE76-F3FC-4576-899B-3C1FE59C7592}" sibTransId="{BAA8BC70-7864-451D-B4E1-2196400F7B3E}"/>
    <dgm:cxn modelId="{AEFD86C5-0F6C-4A54-9DEC-105AD67F7EB8}" srcId="{10AE9A82-4CD3-4435-96D2-C1E319EC47A4}" destId="{258947DD-DAEC-4688-A78C-A4158A46EC86}" srcOrd="1" destOrd="0" parTransId="{60E1B3CD-A185-469C-877D-B7312068B12D}" sibTransId="{ED56BBAB-187E-4836-894D-E7E0160E8DFB}"/>
    <dgm:cxn modelId="{2BE7D5CD-AA0E-41C2-BE27-5B7ABB01F193}" srcId="{36D59ABF-80E4-4ECD-84EE-B140C0290502}" destId="{9BC84033-463C-4DB3-8168-BEF4A79C7F3C}" srcOrd="1" destOrd="0" parTransId="{A7E17C79-430C-4D1C-A845-8B7A344A518A}" sibTransId="{1415E845-E7B9-4F04-8E23-24B2F7F59AA3}"/>
    <dgm:cxn modelId="{B77BBDD0-AE46-42F1-BCFD-5C15AB8705CD}" type="presOf" srcId="{10AE9A82-4CD3-4435-96D2-C1E319EC47A4}" destId="{738ECB5A-8DB8-4B6F-99B9-01876D11C359}" srcOrd="0" destOrd="0" presId="urn:microsoft.com/office/officeart/2005/8/layout/vList5"/>
    <dgm:cxn modelId="{86240ED8-BB46-4367-9351-F1497C465CC0}" type="presOf" srcId="{9BC84033-463C-4DB3-8168-BEF4A79C7F3C}" destId="{96500C67-C40A-4AC2-939C-7A0AFB1D7000}" srcOrd="0" destOrd="1" presId="urn:microsoft.com/office/officeart/2005/8/layout/vList5"/>
    <dgm:cxn modelId="{882357DE-9908-4502-83AD-5155D1E5D9D1}" type="presOf" srcId="{18021155-466A-4360-A20F-BD36E4414B5A}" destId="{96500C67-C40A-4AC2-939C-7A0AFB1D7000}" srcOrd="0" destOrd="0" presId="urn:microsoft.com/office/officeart/2005/8/layout/vList5"/>
    <dgm:cxn modelId="{81A967F4-D7AF-4506-AB76-B3A234C84EF5}" type="presOf" srcId="{F6889115-1ABB-4AEB-90C6-EE0FFBF34EC1}" destId="{FE16B50C-C43D-4B12-BBD2-18BC5967A181}" srcOrd="0" destOrd="0" presId="urn:microsoft.com/office/officeart/2005/8/layout/vList5"/>
    <dgm:cxn modelId="{1E38C5F9-4598-4421-B919-42B6F45653E4}" type="presOf" srcId="{454F2080-9B17-4377-93CC-838FBFE7D0BD}" destId="{FEE49C1D-4BC5-4E01-8636-A1AF9DFA804A}" srcOrd="0" destOrd="2" presId="urn:microsoft.com/office/officeart/2005/8/layout/vList5"/>
    <dgm:cxn modelId="{9A440882-87F9-49EF-B8E1-29B2EAFD6D27}" type="presParOf" srcId="{5B73183B-9AD0-414F-8508-3B73E54282FC}" destId="{39765580-7CD6-4D55-B733-CFCD1D30E4FB}" srcOrd="0" destOrd="0" presId="urn:microsoft.com/office/officeart/2005/8/layout/vList5"/>
    <dgm:cxn modelId="{6D251690-D1B8-472B-9CBD-9EDE6BB9EC6D}" type="presParOf" srcId="{39765580-7CD6-4D55-B733-CFCD1D30E4FB}" destId="{3F501E3E-FDD6-49EE-BE20-3A2E65E07D0E}" srcOrd="0" destOrd="0" presId="urn:microsoft.com/office/officeart/2005/8/layout/vList5"/>
    <dgm:cxn modelId="{60558DC0-0A16-4BA2-97F6-E677EE98E0FC}" type="presParOf" srcId="{39765580-7CD6-4D55-B733-CFCD1D30E4FB}" destId="{96500C67-C40A-4AC2-939C-7A0AFB1D7000}" srcOrd="1" destOrd="0" presId="urn:microsoft.com/office/officeart/2005/8/layout/vList5"/>
    <dgm:cxn modelId="{8AEBEE58-F440-4D53-AA2E-6A247DE75BF4}" type="presParOf" srcId="{5B73183B-9AD0-414F-8508-3B73E54282FC}" destId="{9E29870E-106B-47A3-B789-0C287BAB6C90}" srcOrd="1" destOrd="0" presId="urn:microsoft.com/office/officeart/2005/8/layout/vList5"/>
    <dgm:cxn modelId="{0F6680C8-9E2B-47DF-B51A-FE8A91D96535}" type="presParOf" srcId="{5B73183B-9AD0-414F-8508-3B73E54282FC}" destId="{305C3C3C-95C7-4957-A658-64FBFB4C6C9D}" srcOrd="2" destOrd="0" presId="urn:microsoft.com/office/officeart/2005/8/layout/vList5"/>
    <dgm:cxn modelId="{10030C6C-370A-4997-9515-1F1312B008A4}" type="presParOf" srcId="{305C3C3C-95C7-4957-A658-64FBFB4C6C9D}" destId="{FE16B50C-C43D-4B12-BBD2-18BC5967A181}" srcOrd="0" destOrd="0" presId="urn:microsoft.com/office/officeart/2005/8/layout/vList5"/>
    <dgm:cxn modelId="{B0502B39-E139-4662-B7F1-75D775420334}" type="presParOf" srcId="{305C3C3C-95C7-4957-A658-64FBFB4C6C9D}" destId="{C0912695-DD75-4C2A-A7B3-7F6D0312F1BD}" srcOrd="1" destOrd="0" presId="urn:microsoft.com/office/officeart/2005/8/layout/vList5"/>
    <dgm:cxn modelId="{9CCD85BB-E14F-4E7E-BFFE-B99E0F3498DB}" type="presParOf" srcId="{5B73183B-9AD0-414F-8508-3B73E54282FC}" destId="{B727CE92-9A4E-446C-8BE6-C39DF5DB1BFB}" srcOrd="3" destOrd="0" presId="urn:microsoft.com/office/officeart/2005/8/layout/vList5"/>
    <dgm:cxn modelId="{ACB1C4DD-F8A9-41FA-A813-C04B6247B1D9}" type="presParOf" srcId="{5B73183B-9AD0-414F-8508-3B73E54282FC}" destId="{377B6917-8083-4421-BC9E-06EAA653DC6D}" srcOrd="4" destOrd="0" presId="urn:microsoft.com/office/officeart/2005/8/layout/vList5"/>
    <dgm:cxn modelId="{5F5166AA-262D-4FCC-AFF6-742DC7821588}" type="presParOf" srcId="{377B6917-8083-4421-BC9E-06EAA653DC6D}" destId="{738ECB5A-8DB8-4B6F-99B9-01876D11C359}" srcOrd="0" destOrd="0" presId="urn:microsoft.com/office/officeart/2005/8/layout/vList5"/>
    <dgm:cxn modelId="{D2BC82F0-06FE-4546-B414-C63AF78D91D1}" type="presParOf" srcId="{377B6917-8083-4421-BC9E-06EAA653DC6D}" destId="{FEE49C1D-4BC5-4E01-8636-A1AF9DFA804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500C67-C40A-4AC2-939C-7A0AFB1D7000}">
      <dsp:nvSpPr>
        <dsp:cNvPr id="0" name=""/>
        <dsp:cNvSpPr/>
      </dsp:nvSpPr>
      <dsp:spPr>
        <a:xfrm rot="5400000">
          <a:off x="6468295" y="-2450668"/>
          <a:ext cx="1514902" cy="680070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800" kern="1200" dirty="0"/>
            <a:t>Vanhasuomalaiset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800" kern="1200" dirty="0"/>
            <a:t>Ei ärsytetä venäläisiä</a:t>
          </a:r>
        </a:p>
      </dsp:txBody>
      <dsp:txXfrm rot="-5400000">
        <a:off x="3825395" y="266183"/>
        <a:ext cx="6726752" cy="1367000"/>
      </dsp:txXfrm>
    </dsp:sp>
    <dsp:sp modelId="{3F501E3E-FDD6-49EE-BE20-3A2E65E07D0E}">
      <dsp:nvSpPr>
        <dsp:cNvPr id="0" name=""/>
        <dsp:cNvSpPr/>
      </dsp:nvSpPr>
      <dsp:spPr>
        <a:xfrm>
          <a:off x="0" y="2869"/>
          <a:ext cx="3825395" cy="18936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300" kern="1200" dirty="0"/>
            <a:t>Myöntyväisyys-linja</a:t>
          </a:r>
        </a:p>
      </dsp:txBody>
      <dsp:txXfrm>
        <a:off x="92439" y="95308"/>
        <a:ext cx="3640517" cy="1708750"/>
      </dsp:txXfrm>
    </dsp:sp>
    <dsp:sp modelId="{C0912695-DD75-4C2A-A7B3-7F6D0312F1BD}">
      <dsp:nvSpPr>
        <dsp:cNvPr id="0" name=""/>
        <dsp:cNvSpPr/>
      </dsp:nvSpPr>
      <dsp:spPr>
        <a:xfrm rot="5400000">
          <a:off x="6468295" y="-462358"/>
          <a:ext cx="1514902" cy="680070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800" kern="1200" dirty="0"/>
            <a:t>Passiivinen vastarinta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800" kern="1200" dirty="0"/>
            <a:t>Pidetään kiinni perustuslaista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800" kern="1200" dirty="0"/>
            <a:t>Ei väkivaltaa</a:t>
          </a:r>
        </a:p>
      </dsp:txBody>
      <dsp:txXfrm rot="-5400000">
        <a:off x="3825395" y="2254493"/>
        <a:ext cx="6726752" cy="1367000"/>
      </dsp:txXfrm>
    </dsp:sp>
    <dsp:sp modelId="{FE16B50C-C43D-4B12-BBD2-18BC5967A181}">
      <dsp:nvSpPr>
        <dsp:cNvPr id="0" name=""/>
        <dsp:cNvSpPr/>
      </dsp:nvSpPr>
      <dsp:spPr>
        <a:xfrm>
          <a:off x="0" y="1991178"/>
          <a:ext cx="3825395" cy="18936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300" kern="1200" dirty="0"/>
            <a:t>Perustuslaillinen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300" kern="1200" dirty="0"/>
            <a:t>linja</a:t>
          </a:r>
        </a:p>
      </dsp:txBody>
      <dsp:txXfrm>
        <a:off x="92439" y="2083617"/>
        <a:ext cx="3640517" cy="1708750"/>
      </dsp:txXfrm>
    </dsp:sp>
    <dsp:sp modelId="{FEE49C1D-4BC5-4E01-8636-A1AF9DFA804A}">
      <dsp:nvSpPr>
        <dsp:cNvPr id="0" name=""/>
        <dsp:cNvSpPr/>
      </dsp:nvSpPr>
      <dsp:spPr>
        <a:xfrm rot="5400000">
          <a:off x="6468181" y="1487321"/>
          <a:ext cx="1514902" cy="680070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800" kern="1200" dirty="0"/>
            <a:t>Aktiiviset + väkivaltaiset toimet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800" kern="1200" dirty="0"/>
            <a:t>Aseiden salakuljetus, terroristiset teot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800" kern="1200" dirty="0"/>
            <a:t>Pyytämällä emme saa mitään!</a:t>
          </a:r>
        </a:p>
      </dsp:txBody>
      <dsp:txXfrm rot="-5400000">
        <a:off x="3825281" y="4204173"/>
        <a:ext cx="6726752" cy="1367000"/>
      </dsp:txXfrm>
    </dsp:sp>
    <dsp:sp modelId="{738ECB5A-8DB8-4B6F-99B9-01876D11C359}">
      <dsp:nvSpPr>
        <dsp:cNvPr id="0" name=""/>
        <dsp:cNvSpPr/>
      </dsp:nvSpPr>
      <dsp:spPr>
        <a:xfrm>
          <a:off x="0" y="3979488"/>
          <a:ext cx="3825395" cy="18936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300" kern="1200" dirty="0"/>
            <a:t>Aktivistit</a:t>
          </a:r>
        </a:p>
      </dsp:txBody>
      <dsp:txXfrm>
        <a:off x="92439" y="4071927"/>
        <a:ext cx="3640517" cy="1708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1/27/2020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kuvakokoelmat.fi/pictures/view/HK19411105_246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ansallisgalleria.fi/fi/object/395021" TargetMode="External"/><Relationship Id="rId3" Type="http://schemas.microsoft.com/office/2007/relationships/media" Target="../media/media16.m4a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areena.yle.fi/1-4253411" TargetMode="External"/><Relationship Id="rId3" Type="http://schemas.microsoft.com/office/2007/relationships/media" Target="../media/media19.m4a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m6EBoKGsDl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areena.yle.fi/1-2990855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5" Type="http://schemas.microsoft.com/office/2007/relationships/media" Target="../media/media10.m4a"/><Relationship Id="rId4" Type="http://schemas.openxmlformats.org/officeDocument/2006/relationships/audio" Target="../media/media9.m4a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www.kuvakokoelmat.fi/pictures/view/HK19701231ac_1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4. Taistelu Suomen asemasta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3BFB062C-B271-476E-8907-24D4AA996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6760" y="3998961"/>
            <a:ext cx="1325392" cy="1325392"/>
          </a:xfrm>
          <a:prstGeom prst="rect">
            <a:avLst/>
          </a:prstGeom>
        </p:spPr>
      </p:pic>
      <p:sp>
        <p:nvSpPr>
          <p:cNvPr id="5" name="Nuoli: Oikea 4">
            <a:extLst>
              <a:ext uri="{FF2B5EF4-FFF2-40B4-BE49-F238E27FC236}">
                <a16:creationId xmlns:a16="http://schemas.microsoft.com/office/drawing/2014/main" id="{25D2B715-E12A-475C-8A3D-B283556D3000}"/>
              </a:ext>
            </a:extLst>
          </p:cNvPr>
          <p:cNvSpPr/>
          <p:nvPr/>
        </p:nvSpPr>
        <p:spPr>
          <a:xfrm>
            <a:off x="3181739" y="3998961"/>
            <a:ext cx="6511389" cy="16058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Klikkaamalla tätä symbolia, saat selostuksen äänen kanssa.</a:t>
            </a:r>
          </a:p>
        </p:txBody>
      </p:sp>
    </p:spTree>
    <p:extLst>
      <p:ext uri="{BB962C8B-B14F-4D97-AF65-F5344CB8AC3E}">
        <p14:creationId xmlns:p14="http://schemas.microsoft.com/office/powerpoint/2010/main" val="319700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graphicFrame>
        <p:nvGraphicFramePr>
          <p:cNvPr id="6" name="Sisällön paikkamerkk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2896876"/>
              </p:ext>
            </p:extLst>
          </p:nvPr>
        </p:nvGraphicFramePr>
        <p:xfrm>
          <a:off x="502276" y="296214"/>
          <a:ext cx="10626099" cy="5875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672D1373-EED4-4735-B252-3F9E10762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07908" y="648962"/>
            <a:ext cx="1445014" cy="144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7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34596BBB-B18F-44BE-97DF-0FD6F0AC457F}"/>
              </a:ext>
            </a:extLst>
          </p:cNvPr>
          <p:cNvSpPr/>
          <p:nvPr/>
        </p:nvSpPr>
        <p:spPr>
          <a:xfrm>
            <a:off x="9965094" y="111967"/>
            <a:ext cx="2015412" cy="1198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F79F412B-76E9-45EC-ADD3-C968A4061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39195" y="283192"/>
            <a:ext cx="1072144" cy="1072144"/>
          </a:xfrm>
          <a:prstGeom prst="rect">
            <a:avLst/>
          </a:prstGeom>
        </p:spPr>
      </p:pic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A3487C5B-548A-43A3-9864-695942F7F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738956" y="1013203"/>
            <a:ext cx="3965611" cy="591944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53C9766E-960A-47CE-9DF8-F73FCFCC0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704159" cy="6858000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FD3C1982-ACF3-493E-B167-F20924338E87}"/>
              </a:ext>
            </a:extLst>
          </p:cNvPr>
          <p:cNvSpPr/>
          <p:nvPr/>
        </p:nvSpPr>
        <p:spPr>
          <a:xfrm>
            <a:off x="4963886" y="111967"/>
            <a:ext cx="4124130" cy="6997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Eugen Schauman ja Luca-koira</a:t>
            </a:r>
          </a:p>
          <a:p>
            <a:pPr algn="ctr"/>
            <a:r>
              <a:rPr lang="fi-FI" dirty="0"/>
              <a:t>Kuva: </a:t>
            </a:r>
            <a:r>
              <a:rPr lang="fi-FI" dirty="0">
                <a:hlinkClick r:id="rId7"/>
              </a:rPr>
              <a:t>Museovirasto</a:t>
            </a:r>
            <a:endParaRPr lang="fi-FI" dirty="0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67CEEF7-1645-4D80-8969-1D44D4E63B27}"/>
              </a:ext>
            </a:extLst>
          </p:cNvPr>
          <p:cNvSpPr/>
          <p:nvPr/>
        </p:nvSpPr>
        <p:spPr>
          <a:xfrm>
            <a:off x="9032033" y="2295416"/>
            <a:ext cx="2964024" cy="11984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Eugen Schaumanin hautamuistomerkki Näsin hautausmaalla</a:t>
            </a:r>
          </a:p>
          <a:p>
            <a:pPr algn="ctr"/>
            <a:r>
              <a:rPr lang="fi-FI" dirty="0"/>
              <a:t>Kuva: Museovirasto</a:t>
            </a:r>
          </a:p>
        </p:txBody>
      </p:sp>
    </p:spTree>
    <p:extLst>
      <p:ext uri="{BB962C8B-B14F-4D97-AF65-F5344CB8AC3E}">
        <p14:creationId xmlns:p14="http://schemas.microsoft.com/office/powerpoint/2010/main" val="40169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46" y="0"/>
            <a:ext cx="10672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26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2770" y="0"/>
            <a:ext cx="10058400" cy="1609344"/>
          </a:xfrm>
        </p:spPr>
        <p:txBody>
          <a:bodyPr/>
          <a:lstStyle/>
          <a:p>
            <a:r>
              <a:rPr lang="fi-FI" dirty="0"/>
              <a:t>Yksi keino puolustautua: taide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166326" y="1220954"/>
            <a:ext cx="9004816" cy="8648083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15517CCF-66E2-4C3A-990D-F4AB3F90A2AA}"/>
              </a:ext>
            </a:extLst>
          </p:cNvPr>
          <p:cNvSpPr/>
          <p:nvPr/>
        </p:nvSpPr>
        <p:spPr>
          <a:xfrm>
            <a:off x="10418346" y="1390262"/>
            <a:ext cx="1408923" cy="1138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9820B8A8-68FF-4354-BC78-8907E1469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11687" y="1485268"/>
            <a:ext cx="884708" cy="884708"/>
          </a:xfrm>
          <a:prstGeom prst="rect">
            <a:avLst/>
          </a:prstGeom>
        </p:spPr>
      </p:pic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BCBF3B6C-968F-4DBF-BABB-D89D9E3C4B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3495" y="1463586"/>
            <a:ext cx="1065010" cy="1065010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7E6D7610-1F7C-4C96-823A-A511B4A671C2}"/>
              </a:ext>
            </a:extLst>
          </p:cNvPr>
          <p:cNvSpPr/>
          <p:nvPr/>
        </p:nvSpPr>
        <p:spPr>
          <a:xfrm>
            <a:off x="3666931" y="5766318"/>
            <a:ext cx="4189445" cy="8117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Ilmarinen kyntää kyisen pellon: Akseli Gallen-Kallela</a:t>
            </a:r>
          </a:p>
          <a:p>
            <a:pPr algn="ctr"/>
            <a:r>
              <a:rPr lang="fi-FI" dirty="0"/>
              <a:t>Kuva: Kansallisgalleria/ </a:t>
            </a:r>
            <a:r>
              <a:rPr lang="fi-FI" dirty="0">
                <a:hlinkClick r:id="rId8"/>
              </a:rPr>
              <a:t>täältä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952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D81176-736F-4F94-8F5F-99C4BF031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50809C5E-CD21-4288-9DE5-3839BA2A7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72275" y="-4666"/>
            <a:ext cx="5026971" cy="686810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7DA00FA8-87CF-4706-9551-20B80C487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57999"/>
            <a:ext cx="6800001" cy="5100001"/>
          </a:xfrm>
          <a:prstGeom prst="rect">
            <a:avLst/>
          </a:prstGeom>
        </p:spPr>
      </p:pic>
      <p:sp>
        <p:nvSpPr>
          <p:cNvPr id="6" name="Ellipsi 5">
            <a:extLst>
              <a:ext uri="{FF2B5EF4-FFF2-40B4-BE49-F238E27FC236}">
                <a16:creationId xmlns:a16="http://schemas.microsoft.com/office/drawing/2014/main" id="{7A10C5AE-8419-4206-8E71-1FD8B93C482F}"/>
              </a:ext>
            </a:extLst>
          </p:cNvPr>
          <p:cNvSpPr/>
          <p:nvPr/>
        </p:nvSpPr>
        <p:spPr>
          <a:xfrm>
            <a:off x="1181100" y="143220"/>
            <a:ext cx="4914900" cy="16093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Eetu Isto: Hyökkäys v. 1899</a:t>
            </a:r>
          </a:p>
        </p:txBody>
      </p:sp>
      <p:pic>
        <p:nvPicPr>
          <p:cNvPr id="9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4699A97C-95F7-4C63-BFD0-B8C079C21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54366" y="7498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5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2ECBA0-21EA-4D49-BEE0-214DC6B86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48" y="151257"/>
            <a:ext cx="6302502" cy="1609344"/>
          </a:xfrm>
        </p:spPr>
        <p:txBody>
          <a:bodyPr/>
          <a:lstStyle/>
          <a:p>
            <a:r>
              <a:rPr lang="fi-FI" dirty="0"/>
              <a:t>Sortoa vai yhtenäistämistä?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D94A9A6-0033-40A2-950B-38C0E1F84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4" y="1847849"/>
            <a:ext cx="6738046" cy="4695825"/>
          </a:xfrm>
        </p:spPr>
        <p:txBody>
          <a:bodyPr>
            <a:normAutofit lnSpcReduction="10000"/>
          </a:bodyPr>
          <a:lstStyle/>
          <a:p>
            <a:r>
              <a:rPr lang="fi-FI" b="1" dirty="0"/>
              <a:t>Venäjän näkökulmasta perusteltua venäläistämistä</a:t>
            </a:r>
          </a:p>
          <a:p>
            <a:pPr lvl="1"/>
            <a:r>
              <a:rPr lang="fi-FI" dirty="0" err="1"/>
              <a:t>Parastaa</a:t>
            </a:r>
            <a:r>
              <a:rPr lang="fi-FI" dirty="0"/>
              <a:t> valtakunnan turvallisuutta muuttuneen </a:t>
            </a:r>
            <a:r>
              <a:rPr lang="fi-FI" dirty="0" err="1"/>
              <a:t>kv</a:t>
            </a:r>
            <a:r>
              <a:rPr lang="fi-FI" dirty="0"/>
              <a:t>-tilanteen takia</a:t>
            </a:r>
          </a:p>
          <a:p>
            <a:pPr lvl="1"/>
            <a:r>
              <a:rPr lang="fi-FI" dirty="0"/>
              <a:t>Ei turhaa! -&gt; Ensimmäinen maailmansota oli jo ovella</a:t>
            </a:r>
          </a:p>
          <a:p>
            <a:r>
              <a:rPr lang="fi-FI" b="1" dirty="0"/>
              <a:t>Suomalaiset kokivat sortona (sortokaudet)</a:t>
            </a:r>
          </a:p>
          <a:p>
            <a:pPr lvl="1"/>
            <a:r>
              <a:rPr lang="fi-FI" dirty="0"/>
              <a:t>Porvoon valtiopäivät saivat myyttiset mittasuhteet</a:t>
            </a:r>
          </a:p>
          <a:p>
            <a:pPr lvl="1"/>
            <a:r>
              <a:rPr lang="fi-FI" dirty="0"/>
              <a:t>Saavutetuista eduista ei ole ikinä helppo luopua</a:t>
            </a:r>
          </a:p>
          <a:p>
            <a:pPr lvl="1"/>
            <a:r>
              <a:rPr lang="fi-FI" dirty="0"/>
              <a:t>Taiteen avulla mielipiteen muokkausta</a:t>
            </a:r>
          </a:p>
          <a:p>
            <a:r>
              <a:rPr lang="fi-FI" b="1" dirty="0"/>
              <a:t>Eugen Schauman -&gt; terroristi vai kansallissankari?</a:t>
            </a:r>
          </a:p>
          <a:p>
            <a:r>
              <a:rPr lang="fi-FI" b="1" dirty="0"/>
              <a:t>Käsitykset heijastuneet Suomen ja Venäjän suhteisiin myöhemmin</a:t>
            </a:r>
          </a:p>
          <a:p>
            <a:r>
              <a:rPr lang="fi-FI" b="1" dirty="0"/>
              <a:t>Nykyään pyrkimys objektiiviseen tarkasteluun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88CF593-17FC-4AFD-9546-BCE18276C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520" y="0"/>
            <a:ext cx="4701480" cy="6858000"/>
          </a:xfrm>
          <a:prstGeom prst="rect">
            <a:avLst/>
          </a:prstGeom>
        </p:spPr>
      </p:pic>
      <p:pic>
        <p:nvPicPr>
          <p:cNvPr id="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5C6F14FD-605D-4B7D-96E3-6A87770A5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6740" y="272320"/>
            <a:ext cx="1096963" cy="1096963"/>
          </a:xfrm>
          <a:prstGeom prst="rect">
            <a:avLst/>
          </a:prstGeom>
        </p:spPr>
      </p:pic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C327D1CE-BBB0-4957-8D34-64EB64E203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9214" y="4203762"/>
            <a:ext cx="948978" cy="948978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B0C1160C-B9CF-40D7-8CFB-0404B6957946}"/>
              </a:ext>
            </a:extLst>
          </p:cNvPr>
          <p:cNvSpPr/>
          <p:nvPr/>
        </p:nvSpPr>
        <p:spPr>
          <a:xfrm>
            <a:off x="3960270" y="6338315"/>
            <a:ext cx="4271459" cy="41071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hlinkClick r:id="rId8"/>
              </a:rPr>
              <a:t>Kultakauden maanalainen vastarinta</a:t>
            </a:r>
            <a:endParaRPr lang="fi-FI" dirty="0"/>
          </a:p>
        </p:txBody>
      </p:sp>
      <p:sp>
        <p:nvSpPr>
          <p:cNvPr id="8" name="Nuoli: Oikea 7">
            <a:extLst>
              <a:ext uri="{FF2B5EF4-FFF2-40B4-BE49-F238E27FC236}">
                <a16:creationId xmlns:a16="http://schemas.microsoft.com/office/drawing/2014/main" id="{EAB6451B-B48E-469C-B6E0-AA35B5C0ABC2}"/>
              </a:ext>
            </a:extLst>
          </p:cNvPr>
          <p:cNvSpPr/>
          <p:nvPr/>
        </p:nvSpPr>
        <p:spPr>
          <a:xfrm>
            <a:off x="2332653" y="6205250"/>
            <a:ext cx="1627617" cy="676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/>
              <a:t>Klik</a:t>
            </a:r>
            <a:r>
              <a:rPr lang="fi-FI" dirty="0"/>
              <a:t> </a:t>
            </a:r>
            <a:r>
              <a:rPr lang="fi-FI" dirty="0" err="1"/>
              <a:t>klik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8829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8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9FA794-007A-4527-A001-AB5792C82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5616402F-61B7-4171-B8CB-A5DF8393C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946" y="0"/>
            <a:ext cx="4779818" cy="68580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7944E4FB-6FF3-4158-81C1-21A61DB31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50" y="2492883"/>
            <a:ext cx="5715000" cy="4286250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91F78AD1-CA94-470A-B23D-2A490DC8AA3E}"/>
              </a:ext>
            </a:extLst>
          </p:cNvPr>
          <p:cNvSpPr/>
          <p:nvPr/>
        </p:nvSpPr>
        <p:spPr>
          <a:xfrm>
            <a:off x="5467350" y="293941"/>
            <a:ext cx="5981700" cy="1990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dirty="0">
                <a:hlinkClick r:id="rId4"/>
              </a:rPr>
              <a:t>Helmikuun manifesti-elokuva (1939)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1749158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 dirty="0"/>
              <a:t>Opettele Suomea hallinneet Venäjän keisarit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41882" y="2313564"/>
            <a:ext cx="4893976" cy="2740627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1069848" y="1751527"/>
            <a:ext cx="2716541" cy="4778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6" name="Suorakulmio 5"/>
          <p:cNvSpPr/>
          <p:nvPr/>
        </p:nvSpPr>
        <p:spPr>
          <a:xfrm>
            <a:off x="824045" y="2313564"/>
            <a:ext cx="5796195" cy="3206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800" b="1" strike="sngStrike" dirty="0"/>
              <a:t>B</a:t>
            </a:r>
            <a:r>
              <a:rPr lang="fi-FI" sz="2800" strike="sngStrike" dirty="0"/>
              <a:t>=</a:t>
            </a:r>
          </a:p>
          <a:p>
            <a:r>
              <a:rPr lang="fi-FI" sz="2800" b="1" dirty="0"/>
              <a:t>A</a:t>
            </a:r>
            <a:r>
              <a:rPr lang="fi-FI" sz="2800" dirty="0"/>
              <a:t>=Aleksanteri I (1801-1825)</a:t>
            </a:r>
          </a:p>
          <a:p>
            <a:r>
              <a:rPr lang="fi-FI" sz="2800" b="1" dirty="0"/>
              <a:t>N</a:t>
            </a:r>
            <a:r>
              <a:rPr lang="fi-FI" sz="2800" dirty="0"/>
              <a:t>= Nikolai I (1825-1855)</a:t>
            </a:r>
          </a:p>
          <a:p>
            <a:r>
              <a:rPr lang="fi-FI" sz="2800" b="1" dirty="0"/>
              <a:t>A</a:t>
            </a:r>
            <a:r>
              <a:rPr lang="fi-FI" sz="2800" dirty="0"/>
              <a:t>= Aleksanteri II (1855-1881)</a:t>
            </a:r>
          </a:p>
          <a:p>
            <a:r>
              <a:rPr lang="fi-FI" sz="2800" b="1" dirty="0"/>
              <a:t>A</a:t>
            </a:r>
            <a:r>
              <a:rPr lang="fi-FI" sz="2800" dirty="0"/>
              <a:t>= Aleksanteri III (1881-1894)</a:t>
            </a:r>
          </a:p>
          <a:p>
            <a:r>
              <a:rPr lang="fi-FI" sz="2800" dirty="0"/>
              <a:t>N= Nikolai II (1894-1917)</a:t>
            </a:r>
          </a:p>
          <a:p>
            <a:r>
              <a:rPr lang="fi-FI" sz="2800" dirty="0"/>
              <a:t>I= Itsenäistyminen</a:t>
            </a:r>
          </a:p>
        </p:txBody>
      </p:sp>
      <p:pic>
        <p:nvPicPr>
          <p:cNvPr id="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186FA050-4044-49CA-B0CA-F16B79B5E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7550" y="2512721"/>
            <a:ext cx="799646" cy="799646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93E76C8B-DAC6-4672-A97A-C16C09CF7BE3}"/>
              </a:ext>
            </a:extLst>
          </p:cNvPr>
          <p:cNvSpPr/>
          <p:nvPr/>
        </p:nvSpPr>
        <p:spPr>
          <a:xfrm>
            <a:off x="7862755" y="2013319"/>
            <a:ext cx="3505200" cy="99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hlinkClick r:id="rId6"/>
              </a:rPr>
              <a:t>Dokumentti: Suomen keisarit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580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591114" y="102637"/>
            <a:ext cx="6266886" cy="1609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3200" dirty="0"/>
              <a:t>Kristuksen ylösnousemuksen katedraali = verikirkko</a:t>
            </a:r>
          </a:p>
        </p:txBody>
      </p:sp>
      <p:pic>
        <p:nvPicPr>
          <p:cNvPr id="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AFA86983-CCF6-41B2-93F9-246FCA72A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5541" y="720530"/>
            <a:ext cx="1062459" cy="1062459"/>
          </a:xfrm>
          <a:prstGeom prst="rect">
            <a:avLst/>
          </a:prstGeom>
        </p:spPr>
      </p:pic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AEC48CCD-91F2-4ACB-901D-D2D9D024D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026373" y="-29504"/>
            <a:ext cx="5165627" cy="688750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EAC85D3C-6A7F-4C57-B07B-1ABD4795C8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51246"/>
            <a:ext cx="7026373" cy="46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2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Katsaus Euroopan tapahtumiin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/>
              <a:t>NATIONALISMI = KANSALLISUUSAATE</a:t>
            </a:r>
          </a:p>
          <a:p>
            <a:pPr lvl="1"/>
            <a:r>
              <a:rPr lang="fi-FI" sz="2400" b="1" dirty="0"/>
              <a:t>Panslavismi</a:t>
            </a:r>
          </a:p>
          <a:p>
            <a:r>
              <a:rPr lang="fi-FI" sz="2800" dirty="0"/>
              <a:t>Kilpavarustelu -&gt; imperialismi</a:t>
            </a:r>
          </a:p>
          <a:p>
            <a:r>
              <a:rPr lang="fi-FI" sz="2800" dirty="0"/>
              <a:t>Saksan yhdistyminen 1870-1871</a:t>
            </a:r>
          </a:p>
          <a:p>
            <a:pPr lvl="1"/>
            <a:r>
              <a:rPr lang="fi-FI" sz="2400" dirty="0"/>
              <a:t>Tasapaino Euroopassa horjui</a:t>
            </a:r>
          </a:p>
          <a:p>
            <a:r>
              <a:rPr lang="fi-FI" sz="2800" dirty="0"/>
              <a:t>Venäjä laajentanut alueitaan 1800-l alussa</a:t>
            </a:r>
          </a:p>
          <a:p>
            <a:pPr lvl="1"/>
            <a:r>
              <a:rPr lang="fi-FI" sz="2400" dirty="0"/>
              <a:t>Tarve tiivistää rajoja</a:t>
            </a:r>
          </a:p>
          <a:p>
            <a:r>
              <a:rPr lang="fi-FI" sz="2800" dirty="0"/>
              <a:t>Miksi Suomella erityisasema?</a:t>
            </a:r>
          </a:p>
          <a:p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1399" y="1700011"/>
            <a:ext cx="3388934" cy="4617076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E24EC6FF-A053-407A-AE40-B26986BA149B}"/>
              </a:ext>
            </a:extLst>
          </p:cNvPr>
          <p:cNvSpPr/>
          <p:nvPr/>
        </p:nvSpPr>
        <p:spPr>
          <a:xfrm>
            <a:off x="10228656" y="181558"/>
            <a:ext cx="1247997" cy="1323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dirty="0"/>
              <a:t>1.</a:t>
            </a:r>
          </a:p>
          <a:p>
            <a:endParaRPr lang="fi-FI" dirty="0"/>
          </a:p>
          <a:p>
            <a:r>
              <a:rPr lang="fi-FI" dirty="0"/>
              <a:t>2. </a:t>
            </a:r>
          </a:p>
        </p:txBody>
      </p:sp>
      <p:pic>
        <p:nvPicPr>
          <p:cNvPr id="9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0CA70D5D-A47F-4990-B5A3-BA62BC5C1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72557" y="272896"/>
            <a:ext cx="611155" cy="611155"/>
          </a:xfrm>
          <a:prstGeom prst="rect">
            <a:avLst/>
          </a:prstGeom>
        </p:spPr>
      </p:pic>
      <p:pic>
        <p:nvPicPr>
          <p:cNvPr id="10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EB319A43-D68E-4F34-A018-20B9417DB9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0611" y="843178"/>
            <a:ext cx="611155" cy="61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8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81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96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Suomen erityisasema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Venäläisten hankala saada kansalaisoikeuksia</a:t>
            </a:r>
          </a:p>
          <a:p>
            <a:pPr lvl="1"/>
            <a:r>
              <a:rPr lang="fi-FI" sz="2000" dirty="0"/>
              <a:t>Esim. perustaa yritystä</a:t>
            </a:r>
          </a:p>
          <a:p>
            <a:pPr lvl="1"/>
            <a:r>
              <a:rPr lang="fi-FI" sz="2000" dirty="0"/>
              <a:t>Ei pääsyä hyviin virkoihin</a:t>
            </a:r>
          </a:p>
          <a:p>
            <a:r>
              <a:rPr lang="fi-FI" sz="2400" dirty="0"/>
              <a:t>Suomalaisten pääsivät Venäjän virkoihin</a:t>
            </a:r>
          </a:p>
          <a:p>
            <a:r>
              <a:rPr lang="fi-FI" sz="2400" dirty="0"/>
              <a:t>Suomessa ei voinut maksaa ruplilla</a:t>
            </a:r>
          </a:p>
          <a:p>
            <a:r>
              <a:rPr lang="fi-FI" sz="2400" dirty="0"/>
              <a:t>Suomen ja Venäjän välillä tulliraja</a:t>
            </a:r>
          </a:p>
          <a:p>
            <a:r>
              <a:rPr lang="fi-FI" sz="2400" dirty="0"/>
              <a:t>Suomalaiset eivät opetelleet venäjän kieltä</a:t>
            </a:r>
          </a:p>
          <a:p>
            <a:r>
              <a:rPr lang="fi-FI" sz="2400" dirty="0"/>
              <a:t>Venäläiset postimerkit eivät käyneet Suomessa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389" y="0"/>
            <a:ext cx="3833611" cy="5750417"/>
          </a:xfrm>
          <a:prstGeom prst="rect">
            <a:avLst/>
          </a:prstGeom>
        </p:spPr>
      </p:pic>
      <p:sp>
        <p:nvSpPr>
          <p:cNvPr id="5" name="Nuoli oikealle 4"/>
          <p:cNvSpPr/>
          <p:nvPr/>
        </p:nvSpPr>
        <p:spPr>
          <a:xfrm>
            <a:off x="3760631" y="0"/>
            <a:ext cx="5718220" cy="1171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Kenraalikuvernööriksi v. 1898</a:t>
            </a:r>
          </a:p>
        </p:txBody>
      </p:sp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F3B81B3E-FC6A-42CD-A1EB-973E743C4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048" y="342306"/>
            <a:ext cx="487363" cy="487363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D6262E98-C56E-46FB-928D-F2F3B00E5EC9}"/>
              </a:ext>
            </a:extLst>
          </p:cNvPr>
          <p:cNvSpPr/>
          <p:nvPr/>
        </p:nvSpPr>
        <p:spPr>
          <a:xfrm>
            <a:off x="7595118" y="5866656"/>
            <a:ext cx="4596882" cy="895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Kuva: Museovirasto</a:t>
            </a:r>
          </a:p>
        </p:txBody>
      </p:sp>
    </p:spTree>
    <p:extLst>
      <p:ext uri="{BB962C8B-B14F-4D97-AF65-F5344CB8AC3E}">
        <p14:creationId xmlns:p14="http://schemas.microsoft.com/office/powerpoint/2010/main" val="108954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5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77594EF7-2A2E-4C2B-89F7-15317FF46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2737" y="4575985"/>
            <a:ext cx="2081990" cy="2081990"/>
          </a:xfrm>
          <a:prstGeom prst="rect">
            <a:avLst/>
          </a:prstGeom>
        </p:spPr>
      </p:pic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A63F1787-246E-4D4D-B8A3-B3E4C3D82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04626" y="68326"/>
            <a:ext cx="4528848" cy="6789674"/>
          </a:xfrm>
          <a:prstGeom prst="rect">
            <a:avLst/>
          </a:prstGeom>
        </p:spPr>
      </p:pic>
      <p:sp>
        <p:nvSpPr>
          <p:cNvPr id="8" name="Puhekupla: Soikea 7">
            <a:extLst>
              <a:ext uri="{FF2B5EF4-FFF2-40B4-BE49-F238E27FC236}">
                <a16:creationId xmlns:a16="http://schemas.microsoft.com/office/drawing/2014/main" id="{DC0FD912-0300-4E3E-9982-59381D42A3C6}"/>
              </a:ext>
            </a:extLst>
          </p:cNvPr>
          <p:cNvSpPr/>
          <p:nvPr/>
        </p:nvSpPr>
        <p:spPr>
          <a:xfrm>
            <a:off x="4219575" y="200025"/>
            <a:ext cx="7443690" cy="434398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Mitä minä mietin:</a:t>
            </a:r>
          </a:p>
          <a:p>
            <a:pPr marL="342900" indent="-342900">
              <a:buAutoNum type="arabicPeriod"/>
            </a:pPr>
            <a:r>
              <a:rPr lang="fi-FI" sz="2400" dirty="0"/>
              <a:t>Suomi on ja haluaa olla liian erilainen kuin Venäjä</a:t>
            </a:r>
          </a:p>
          <a:p>
            <a:pPr marL="342900" indent="-342900">
              <a:buAutoNum type="arabicPeriod"/>
            </a:pPr>
            <a:r>
              <a:rPr lang="fi-FI" sz="2400" dirty="0"/>
              <a:t>Suomesta on tullut turvallisuusriski</a:t>
            </a:r>
          </a:p>
          <a:p>
            <a:pPr marL="342900" indent="-342900">
              <a:buAutoNum type="arabicPeriod"/>
            </a:pPr>
            <a:r>
              <a:rPr lang="fi-FI" sz="2400" dirty="0"/>
              <a:t>Suomea täytyy muuttaa venäläisemmäksi (venäläistää) että Suomesta tulee luotettavampi</a:t>
            </a:r>
          </a:p>
          <a:p>
            <a:pPr algn="ctr"/>
            <a:r>
              <a:rPr lang="fi-FI" dirty="0"/>
              <a:t>- Nikolai </a:t>
            </a:r>
            <a:r>
              <a:rPr lang="fi-FI" dirty="0" err="1"/>
              <a:t>Bobrikov</a:t>
            </a:r>
            <a:endParaRPr lang="fi-FI" dirty="0"/>
          </a:p>
          <a:p>
            <a:pPr marL="342900" indent="-342900" algn="ctr">
              <a:buAutoNum type="arabicPeriod"/>
            </a:pPr>
            <a:endParaRPr lang="fi-FI" dirty="0"/>
          </a:p>
          <a:p>
            <a:pPr marL="342900" indent="-342900" algn="ctr">
              <a:buAutoNum type="arabicPeriod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241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255" y="96405"/>
            <a:ext cx="2914086" cy="276270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359270" y="2305877"/>
            <a:ext cx="1040314" cy="1496803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Nuoli oikealle 3"/>
          <p:cNvSpPr/>
          <p:nvPr/>
        </p:nvSpPr>
        <p:spPr>
          <a:xfrm>
            <a:off x="0" y="2859110"/>
            <a:ext cx="11848563" cy="15969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Räjähdys 1 4"/>
          <p:cNvSpPr/>
          <p:nvPr/>
        </p:nvSpPr>
        <p:spPr>
          <a:xfrm>
            <a:off x="539251" y="2336334"/>
            <a:ext cx="3630040" cy="3664039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Postimanifesti</a:t>
            </a:r>
          </a:p>
          <a:p>
            <a:pPr algn="ctr"/>
            <a:r>
              <a:rPr lang="fi-F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1890</a:t>
            </a:r>
          </a:p>
        </p:txBody>
      </p:sp>
      <p:cxnSp>
        <p:nvCxnSpPr>
          <p:cNvPr id="7" name="Suora yhdysviiva 6"/>
          <p:cNvCxnSpPr/>
          <p:nvPr/>
        </p:nvCxnSpPr>
        <p:spPr>
          <a:xfrm>
            <a:off x="4185634" y="457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uoli oikealle 8"/>
          <p:cNvSpPr/>
          <p:nvPr/>
        </p:nvSpPr>
        <p:spPr>
          <a:xfrm rot="3359219">
            <a:off x="2557685" y="1285867"/>
            <a:ext cx="2659160" cy="1777285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/>
              <a:t>Nikolai </a:t>
            </a:r>
            <a:r>
              <a:rPr lang="fi-FI" sz="2000" b="1" dirty="0" err="1"/>
              <a:t>Bobrikov</a:t>
            </a:r>
            <a:endParaRPr lang="fi-FI" sz="2000" b="1" dirty="0"/>
          </a:p>
        </p:txBody>
      </p:sp>
      <p:sp>
        <p:nvSpPr>
          <p:cNvPr id="10" name="Räjähdys 1 9"/>
          <p:cNvSpPr/>
          <p:nvPr/>
        </p:nvSpPr>
        <p:spPr>
          <a:xfrm>
            <a:off x="4708542" y="1777285"/>
            <a:ext cx="3340754" cy="328411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</a:rPr>
              <a:t>Helmikuun</a:t>
            </a:r>
          </a:p>
          <a:p>
            <a:pPr algn="ctr"/>
            <a:r>
              <a:rPr lang="fi-FI" sz="2000" b="1" dirty="0">
                <a:solidFill>
                  <a:schemeClr val="tx1"/>
                </a:solidFill>
              </a:rPr>
              <a:t>Manifesti </a:t>
            </a:r>
          </a:p>
          <a:p>
            <a:pPr algn="ctr"/>
            <a:r>
              <a:rPr lang="fi-FI" sz="2000" b="1" dirty="0">
                <a:solidFill>
                  <a:schemeClr val="tx1"/>
                </a:solidFill>
              </a:rPr>
              <a:t>v. 1899</a:t>
            </a:r>
          </a:p>
        </p:txBody>
      </p:sp>
      <p:sp>
        <p:nvSpPr>
          <p:cNvPr id="11" name="Nuoli oikealle 10"/>
          <p:cNvSpPr/>
          <p:nvPr/>
        </p:nvSpPr>
        <p:spPr>
          <a:xfrm>
            <a:off x="4906368" y="157379"/>
            <a:ext cx="6324428" cy="1964029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/>
              <a:t>VENÄLÄISTÄMISOHJELMA</a:t>
            </a:r>
          </a:p>
        </p:txBody>
      </p:sp>
      <p:sp>
        <p:nvSpPr>
          <p:cNvPr id="12" name="Räjähdys 1 11"/>
          <p:cNvSpPr/>
          <p:nvPr/>
        </p:nvSpPr>
        <p:spPr>
          <a:xfrm>
            <a:off x="7790334" y="1777285"/>
            <a:ext cx="3440462" cy="328411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 err="1">
                <a:solidFill>
                  <a:schemeClr val="tx1"/>
                </a:solidFill>
              </a:rPr>
              <a:t>Asevelvolli-suuslaki</a:t>
            </a:r>
            <a:r>
              <a:rPr lang="fi-FI" sz="2400" dirty="0">
                <a:solidFill>
                  <a:schemeClr val="tx1"/>
                </a:solidFill>
              </a:rPr>
              <a:t> v. 1901</a:t>
            </a:r>
          </a:p>
        </p:txBody>
      </p:sp>
      <p:sp>
        <p:nvSpPr>
          <p:cNvPr id="13" name="Nuoli oikealle 12"/>
          <p:cNvSpPr/>
          <p:nvPr/>
        </p:nvSpPr>
        <p:spPr>
          <a:xfrm rot="19107625">
            <a:off x="8626444" y="4087000"/>
            <a:ext cx="3406793" cy="221607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 err="1"/>
              <a:t>Bobrikoville</a:t>
            </a:r>
            <a:r>
              <a:rPr lang="fi-FI" sz="2000" b="1" dirty="0"/>
              <a:t> diktaattorin oikeudet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3580327" y="4713667"/>
            <a:ext cx="4984124" cy="2144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 dirty="0"/>
              <a:t>Valtiopäivillä neuvoa-antava rooli -&gt; ylin lainsäädäntä Pietariin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 dirty="0"/>
              <a:t>Venäjästä virastokieli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 dirty="0"/>
              <a:t>Kouluihin venäjän kieltä ja historiaa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 dirty="0"/>
              <a:t>Sensuuri</a:t>
            </a:r>
          </a:p>
          <a:p>
            <a:pPr algn="ctr"/>
            <a:endParaRPr lang="fi-FI" dirty="0"/>
          </a:p>
        </p:txBody>
      </p:sp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9958DD39-31D0-4A31-B456-766649516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8881" y="4454766"/>
            <a:ext cx="487363" cy="487363"/>
          </a:xfrm>
          <a:prstGeom prst="rect">
            <a:avLst/>
          </a:prstGeom>
        </p:spPr>
      </p:pic>
      <p:pic>
        <p:nvPicPr>
          <p:cNvPr id="8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717E28AF-8080-4F44-A2CA-5F6B33F6BF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45869" y="5969941"/>
            <a:ext cx="806854" cy="806854"/>
          </a:xfrm>
          <a:prstGeom prst="rect">
            <a:avLst/>
          </a:prstGeom>
        </p:spPr>
      </p:pic>
      <p:pic>
        <p:nvPicPr>
          <p:cNvPr id="19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1BCB6700-9BC5-48DD-9DFC-B7B3241F0CE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33631" y="3198041"/>
            <a:ext cx="919118" cy="91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1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0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69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734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92893" y="-10734"/>
            <a:ext cx="4361645" cy="6868734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CEA8EB05-D308-493D-AFD9-29A97049F74B}"/>
              </a:ext>
            </a:extLst>
          </p:cNvPr>
          <p:cNvSpPr/>
          <p:nvPr/>
        </p:nvSpPr>
        <p:spPr>
          <a:xfrm>
            <a:off x="1037462" y="569166"/>
            <a:ext cx="5354007" cy="5952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u="sng" dirty="0"/>
              <a:t>Suuri adressi </a:t>
            </a:r>
          </a:p>
          <a:p>
            <a:pPr algn="ctr"/>
            <a:endParaRPr lang="fi-FI" b="1" u="sng" dirty="0"/>
          </a:p>
          <a:p>
            <a:pPr algn="ctr"/>
            <a:r>
              <a:rPr lang="fi-FI" dirty="0"/>
              <a:t>kerättiin Suomessa ensimmäisenä sortokautena vuonna 1899 vastustamaan Nikolai II:n antamaa</a:t>
            </a:r>
          </a:p>
          <a:p>
            <a:pPr algn="ctr"/>
            <a:r>
              <a:rPr lang="fi-FI" dirty="0"/>
              <a:t>helmikuun manifestia. </a:t>
            </a:r>
          </a:p>
          <a:p>
            <a:pPr algn="ctr"/>
            <a:endParaRPr lang="fi-FI" dirty="0"/>
          </a:p>
          <a:p>
            <a:pPr algn="ctr"/>
            <a:r>
              <a:rPr lang="fi-FI" dirty="0"/>
              <a:t>Silloiset ylioppilaat hiihtivät kylästä kylään keräten yli </a:t>
            </a:r>
            <a:r>
              <a:rPr lang="fi-FI" b="1" dirty="0"/>
              <a:t>puoli miljoonaa nimeä yhdessätoista päivässä</a:t>
            </a:r>
          </a:p>
          <a:p>
            <a:pPr algn="ctr"/>
            <a:endParaRPr lang="fi-FI" b="1" dirty="0"/>
          </a:p>
          <a:p>
            <a:pPr algn="ctr"/>
            <a:r>
              <a:rPr lang="fi-FI" b="1" dirty="0"/>
              <a:t>Lähetystö lähtee viemää adressia Pietariin, mutta keisari ei ota lähetystöä vastaan</a:t>
            </a:r>
          </a:p>
        </p:txBody>
      </p:sp>
      <p:pic>
        <p:nvPicPr>
          <p:cNvPr id="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0F5930EF-FDED-454B-A9B7-878EC7D0F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8637" y="791909"/>
            <a:ext cx="487363" cy="487363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DE14AA31-8669-43B2-BA15-0106FDDEF15D}"/>
              </a:ext>
            </a:extLst>
          </p:cNvPr>
          <p:cNvSpPr/>
          <p:nvPr/>
        </p:nvSpPr>
        <p:spPr>
          <a:xfrm>
            <a:off x="1940767" y="5934269"/>
            <a:ext cx="4786604" cy="9237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Kuva: Museovirasto</a:t>
            </a:r>
          </a:p>
          <a:p>
            <a:pPr algn="ctr"/>
            <a:r>
              <a:rPr lang="fi-FI" dirty="0"/>
              <a:t>Lähde </a:t>
            </a:r>
            <a:r>
              <a:rPr lang="fi-FI" dirty="0">
                <a:hlinkClick r:id="rId6"/>
              </a:rPr>
              <a:t>täältä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17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Suomalaiset suhtautuivat?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3200" dirty="0"/>
              <a:t>Minkä nimityksen venäläistämistoimet saivat Suomessa?</a:t>
            </a:r>
          </a:p>
          <a:p>
            <a:r>
              <a:rPr lang="fi-FI" sz="3200" dirty="0"/>
              <a:t>Mitä suomalaiset tekivät?</a:t>
            </a:r>
          </a:p>
          <a:p>
            <a:r>
              <a:rPr lang="fi-FI" sz="3200" dirty="0"/>
              <a:t>Miten suomalaiset erosivat suhtautumisessa?</a:t>
            </a:r>
          </a:p>
          <a:p>
            <a:r>
              <a:rPr lang="fi-FI" sz="3200" dirty="0"/>
              <a:t>Lähtivätkö suomalaiset Venäjän armeijaan?</a:t>
            </a:r>
          </a:p>
          <a:p>
            <a:r>
              <a:rPr lang="fi-FI" sz="3200" dirty="0"/>
              <a:t>Kuka oli Eugen Schauman?</a:t>
            </a:r>
          </a:p>
        </p:txBody>
      </p:sp>
      <p:pic>
        <p:nvPicPr>
          <p:cNvPr id="4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D3135389-3EB9-4F5F-9C66-60679995E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9515" y="685800"/>
            <a:ext cx="1190213" cy="119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4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utyyppi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TM03090434[[fn=Puutyyppi]]</Template>
  <TotalTime>0</TotalTime>
  <Words>426</Words>
  <Application>Microsoft Office PowerPoint</Application>
  <PresentationFormat>Laajakuva</PresentationFormat>
  <Paragraphs>103</Paragraphs>
  <Slides>16</Slides>
  <Notes>0</Notes>
  <HiddenSlides>0</HiddenSlides>
  <MMClips>19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1" baseType="lpstr">
      <vt:lpstr>Arial</vt:lpstr>
      <vt:lpstr>Rockwell</vt:lpstr>
      <vt:lpstr>Rockwell Condensed</vt:lpstr>
      <vt:lpstr>Wingdings</vt:lpstr>
      <vt:lpstr>Puutyyppi</vt:lpstr>
      <vt:lpstr>4. Taistelu Suomen asemasta</vt:lpstr>
      <vt:lpstr>Opettele Suomea hallinneet Venäjän keisarit</vt:lpstr>
      <vt:lpstr>PowerPoint-esitys</vt:lpstr>
      <vt:lpstr>Katsaus Euroopan tapahtumiin</vt:lpstr>
      <vt:lpstr>Suomen erityisasema</vt:lpstr>
      <vt:lpstr>PowerPoint-esitys</vt:lpstr>
      <vt:lpstr>PowerPoint-esitys</vt:lpstr>
      <vt:lpstr>PowerPoint-esitys</vt:lpstr>
      <vt:lpstr>Miten Suomalaiset suhtautuivat?</vt:lpstr>
      <vt:lpstr>PowerPoint-esitys</vt:lpstr>
      <vt:lpstr>PowerPoint-esitys</vt:lpstr>
      <vt:lpstr>PowerPoint-esitys</vt:lpstr>
      <vt:lpstr>Yksi keino puolustautua: taide</vt:lpstr>
      <vt:lpstr>PowerPoint-esitys</vt:lpstr>
      <vt:lpstr>Sortoa vai yhtenäistämistä?</vt:lpstr>
      <vt:lpstr>PowerPoint-esitys</vt:lpstr>
    </vt:vector>
  </TitlesOfParts>
  <Company>PKMKV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Taistelu Suomen asemasta</dc:title>
  <dc:creator>Ruuskanen Maija</dc:creator>
  <cp:lastModifiedBy>Ruuskanen Maija</cp:lastModifiedBy>
  <cp:revision>35</cp:revision>
  <dcterms:created xsi:type="dcterms:W3CDTF">2018-12-12T15:50:38Z</dcterms:created>
  <dcterms:modified xsi:type="dcterms:W3CDTF">2020-01-27T13:16:03Z</dcterms:modified>
</cp:coreProperties>
</file>