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73" r:id="rId7"/>
    <p:sldId id="260" r:id="rId8"/>
    <p:sldId id="264" r:id="rId9"/>
    <p:sldId id="261" r:id="rId10"/>
    <p:sldId id="267" r:id="rId11"/>
    <p:sldId id="266" r:id="rId12"/>
    <p:sldId id="262" r:id="rId13"/>
    <p:sldId id="268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uskanen Maija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4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9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yle.fi/aihe/artikkeli/2018/03/01/suomen-ensimmaiset-naiskansanedustajat-pyrkivat-kohottamaan-kansakunnan" TargetMode="External"/><Relationship Id="rId5" Type="http://schemas.openxmlformats.org/officeDocument/2006/relationships/hyperlink" Target="https://areena.yle.fi/1-1282632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hyperlink" Target="https://yle.fi/aihe/artikkeli/2014/03/13/helsinki-ensimmaisessa-maailmansodassa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hyperlink" Target="http://itsenaisyys100.fi/jaakarit-siirtyivat-saksan-itarintamalle-kesakuussa-1916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ww.youtube.com/watch?v=cV9G1QUIm7w&amp;amp;feature=youtu.be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m4a"/><Relationship Id="rId7" Type="http://schemas.openxmlformats.org/officeDocument/2006/relationships/image" Target="../media/image15.em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VE3i0SY5OVI&amp;list=PLB6qMkvA7ryweQOIG05n5F8ZCZDyjM9e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hyperlink" Target="https://tulospalvelu.vaalit.fi/EKV1907/eduskuntavaalit1907/index.html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vintti.yle.fi/yle.fi/satavuottaeduskuntavaaleja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hyperlink" Target="http://vintti.yle.fi/yle.fi/satavuottaeduskuntavaaleja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5. Eduskuntauudistus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4489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616407-3E4D-4469-BDAF-3837EBF9F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Sisällön paikkamerkki 3" descr="Kuva, joka sisältää kohteen valokuva, henkilö, maila, musta&#10;&#10;Kuvaus luotu automaattisesti">
            <a:extLst>
              <a:ext uri="{FF2B5EF4-FFF2-40B4-BE49-F238E27FC236}">
                <a16:creationId xmlns:a16="http://schemas.microsoft.com/office/drawing/2014/main" id="{E621E1CA-70B7-484C-B59F-E4FC16266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6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E37E25B1-E24E-4F6F-8332-8399D48C6640}"/>
              </a:ext>
            </a:extLst>
          </p:cNvPr>
          <p:cNvSpPr/>
          <p:nvPr/>
        </p:nvSpPr>
        <p:spPr>
          <a:xfrm>
            <a:off x="9104243" y="5526157"/>
            <a:ext cx="2951922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hlinkClick r:id="rId5"/>
              </a:rPr>
              <a:t>Eduskunnan ensimmäiset naiset</a:t>
            </a:r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943D5C9D-F577-4199-B433-2A2D3CEDE284}"/>
              </a:ext>
            </a:extLst>
          </p:cNvPr>
          <p:cNvSpPr/>
          <p:nvPr/>
        </p:nvSpPr>
        <p:spPr>
          <a:xfrm>
            <a:off x="9104243" y="4422710"/>
            <a:ext cx="2951922" cy="1009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hlinkClick r:id="rId6"/>
              </a:rPr>
              <a:t>Dokumentti: ensimmäiset naiset</a:t>
            </a:r>
            <a:endParaRPr lang="fi-FI" dirty="0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AC660A86-90BB-4DC2-BFBE-16E997BE4F65}"/>
              </a:ext>
            </a:extLst>
          </p:cNvPr>
          <p:cNvSpPr/>
          <p:nvPr/>
        </p:nvSpPr>
        <p:spPr>
          <a:xfrm>
            <a:off x="6727371" y="65315"/>
            <a:ext cx="1838131" cy="1362269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D6F91CAD-94A3-4BA0-B1C9-0ED2D02E5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15077" y="3214357"/>
            <a:ext cx="1150825" cy="115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0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EF0055-C1AC-4818-8FD2-3939ABD61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C25322E1-EA5E-4FEF-A6FB-CCFDF4A1C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5162" y="12700"/>
            <a:ext cx="6839149" cy="6845300"/>
          </a:xfrm>
          <a:prstGeom prst="rect">
            <a:avLst/>
          </a:prstGeom>
        </p:spPr>
      </p:pic>
      <p:sp>
        <p:nvSpPr>
          <p:cNvPr id="5" name="Nuoli: Oikea 4">
            <a:extLst>
              <a:ext uri="{FF2B5EF4-FFF2-40B4-BE49-F238E27FC236}">
                <a16:creationId xmlns:a16="http://schemas.microsoft.com/office/drawing/2014/main" id="{02347C17-C987-420C-9634-4850B8A02A42}"/>
              </a:ext>
            </a:extLst>
          </p:cNvPr>
          <p:cNvSpPr/>
          <p:nvPr/>
        </p:nvSpPr>
        <p:spPr>
          <a:xfrm>
            <a:off x="1718704" y="335646"/>
            <a:ext cx="3256458" cy="13449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b="1" dirty="0"/>
              <a:t>kertaus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F38BE36F-981C-42FF-9F23-D7835A95D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42" y="1783750"/>
            <a:ext cx="3563855" cy="507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1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Venäläistäminen jatkuu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23900" y="2590800"/>
            <a:ext cx="10972800" cy="4076700"/>
          </a:xfrm>
        </p:spPr>
        <p:txBody>
          <a:bodyPr>
            <a:normAutofit/>
          </a:bodyPr>
          <a:lstStyle/>
          <a:p>
            <a:r>
              <a:rPr lang="fi-FI" sz="2800" b="1" dirty="0"/>
              <a:t>V. 1908 Keisari saanut tilanteen hallintaan </a:t>
            </a:r>
          </a:p>
          <a:p>
            <a:r>
              <a:rPr lang="fi-FI" sz="2800" b="1" dirty="0"/>
              <a:t>Suomen venäläistäminen jatkui ns. toinen sortokausi</a:t>
            </a:r>
          </a:p>
          <a:p>
            <a:pPr lvl="1"/>
            <a:r>
              <a:rPr lang="fi-FI" sz="2000" b="1" dirty="0"/>
              <a:t>Yhdenvertaisuuslaki</a:t>
            </a:r>
          </a:p>
          <a:p>
            <a:pPr lvl="1"/>
            <a:r>
              <a:rPr lang="fi-FI" sz="2000" b="1" dirty="0"/>
              <a:t>Eduskunnan hajotus vuosittain</a:t>
            </a:r>
          </a:p>
          <a:p>
            <a:pPr lvl="1"/>
            <a:r>
              <a:rPr lang="fi-FI" sz="2000" b="1" dirty="0"/>
              <a:t>Lainsäädännön rajoittaminen</a:t>
            </a:r>
            <a:endParaRPr lang="fi-FI" sz="2800" b="1" dirty="0"/>
          </a:p>
          <a:p>
            <a:pPr>
              <a:buFont typeface="Symbol" panose="05050102010706020507" pitchFamily="18" charset="2"/>
              <a:buChar char="Þ"/>
            </a:pPr>
            <a:r>
              <a:rPr lang="fi-FI" sz="2800" b="1" dirty="0"/>
              <a:t>1914 syttyy ensimmäinen maailmansota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i-FI" sz="2800" b="1" dirty="0"/>
              <a:t>Suomi myös sotatilaan</a:t>
            </a:r>
          </a:p>
          <a:p>
            <a:endParaRPr lang="fi-FI" dirty="0"/>
          </a:p>
        </p:txBody>
      </p:sp>
      <p:pic>
        <p:nvPicPr>
          <p:cNvPr id="4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5441AF1A-4A71-42CD-9A35-3A8383517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2921" y="729986"/>
            <a:ext cx="1407691" cy="1407691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9C420E5C-018C-475A-B827-C585BF9290D4}"/>
              </a:ext>
            </a:extLst>
          </p:cNvPr>
          <p:cNvSpPr/>
          <p:nvPr/>
        </p:nvSpPr>
        <p:spPr>
          <a:xfrm>
            <a:off x="8612155" y="5197151"/>
            <a:ext cx="3237723" cy="131561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hlinkClick r:id="rId5"/>
              </a:rPr>
              <a:t>Suomi </a:t>
            </a:r>
            <a:r>
              <a:rPr lang="fi-FI" dirty="0" err="1">
                <a:hlinkClick r:id="rId5"/>
              </a:rPr>
              <a:t>ensimmäisessa</a:t>
            </a:r>
            <a:r>
              <a:rPr lang="fi-FI" dirty="0">
                <a:hlinkClick r:id="rId5"/>
              </a:rPr>
              <a:t> maailmansodassa</a:t>
            </a:r>
            <a:endParaRPr lang="fi-FI" dirty="0"/>
          </a:p>
        </p:txBody>
      </p:sp>
      <p:sp>
        <p:nvSpPr>
          <p:cNvPr id="6" name="Nuoli: Alas 5">
            <a:extLst>
              <a:ext uri="{FF2B5EF4-FFF2-40B4-BE49-F238E27FC236}">
                <a16:creationId xmlns:a16="http://schemas.microsoft.com/office/drawing/2014/main" id="{5B18B80F-8461-44D8-97D2-EF14D4EF2ED6}"/>
              </a:ext>
            </a:extLst>
          </p:cNvPr>
          <p:cNvSpPr/>
          <p:nvPr/>
        </p:nvSpPr>
        <p:spPr>
          <a:xfrm>
            <a:off x="9563488" y="3909526"/>
            <a:ext cx="1335055" cy="1212980"/>
          </a:xfrm>
          <a:prstGeom prst="downArrow">
            <a:avLst>
              <a:gd name="adj1" fmla="val 50000"/>
              <a:gd name="adj2" fmla="val 464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/>
              <a:t>Klik</a:t>
            </a:r>
            <a:r>
              <a:rPr lang="fi-FI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2810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5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4ADF89-1D7E-44E2-BB96-57E9C6D2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hlinkClick r:id="rId4"/>
              </a:rPr>
              <a:t>Jääkäriliike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529E7A-38BD-42DB-95CF-CA822B536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2400300"/>
            <a:ext cx="5956300" cy="4292600"/>
          </a:xfrm>
        </p:spPr>
        <p:txBody>
          <a:bodyPr>
            <a:normAutofit/>
          </a:bodyPr>
          <a:lstStyle/>
          <a:p>
            <a:r>
              <a:rPr lang="fi-FI" dirty="0"/>
              <a:t>Toisen sortokauden alettua aktivistipiirit kokoontuivat</a:t>
            </a:r>
          </a:p>
          <a:p>
            <a:pPr lvl="1"/>
            <a:r>
              <a:rPr lang="fi-FI" dirty="0"/>
              <a:t>Suomi irti Venäjästä !</a:t>
            </a:r>
          </a:p>
          <a:p>
            <a:r>
              <a:rPr lang="fi-FI" dirty="0"/>
              <a:t>Sotilaskoulutusta Saksasta (</a:t>
            </a:r>
            <a:r>
              <a:rPr lang="fi-FI" dirty="0" err="1"/>
              <a:t>Lockstedtin</a:t>
            </a:r>
            <a:r>
              <a:rPr lang="fi-FI" dirty="0"/>
              <a:t> leiri)</a:t>
            </a:r>
          </a:p>
          <a:p>
            <a:pPr lvl="1"/>
            <a:r>
              <a:rPr lang="fi-FI" dirty="0"/>
              <a:t>Ensin 189 ”partiolaista”</a:t>
            </a:r>
          </a:p>
          <a:p>
            <a:pPr lvl="1"/>
            <a:r>
              <a:rPr lang="fi-FI" dirty="0" err="1"/>
              <a:t>Myöh</a:t>
            </a:r>
            <a:r>
              <a:rPr lang="fi-FI" dirty="0"/>
              <a:t> määrä nosto 2000 -&gt; 1895 aloitti</a:t>
            </a:r>
          </a:p>
          <a:p>
            <a:pPr lvl="1"/>
            <a:r>
              <a:rPr lang="fi-FI" dirty="0"/>
              <a:t>Salaista! </a:t>
            </a:r>
          </a:p>
          <a:p>
            <a:pPr lvl="1"/>
            <a:r>
              <a:rPr lang="fi-FI" dirty="0"/>
              <a:t>Kalterijääkärit </a:t>
            </a:r>
          </a:p>
          <a:p>
            <a:r>
              <a:rPr lang="fi-FI" dirty="0"/>
              <a:t>Kuninkaallinen Preussin 27. Jääkäripataljoona</a:t>
            </a:r>
          </a:p>
          <a:p>
            <a:r>
              <a:rPr lang="fi-FI" dirty="0"/>
              <a:t>Taisteli Saksan rinnalla Venäjää vastaan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0EAB9A3-F7B7-4525-8AB0-1187AEBFF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9300" y="-4396"/>
            <a:ext cx="4956175" cy="6862396"/>
          </a:xfrm>
          <a:prstGeom prst="rect">
            <a:avLst/>
          </a:prstGeom>
        </p:spPr>
      </p:pic>
      <p:pic>
        <p:nvPicPr>
          <p:cNvPr id="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BF6EAE5E-81C9-4E08-AD09-F689C4401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49019" y="839787"/>
            <a:ext cx="1246981" cy="1246981"/>
          </a:xfrm>
          <a:prstGeom prst="rect">
            <a:avLst/>
          </a:prstGeom>
        </p:spPr>
      </p:pic>
      <p:sp>
        <p:nvSpPr>
          <p:cNvPr id="6" name="Nuoli: Vasen 5">
            <a:extLst>
              <a:ext uri="{FF2B5EF4-FFF2-40B4-BE49-F238E27FC236}">
                <a16:creationId xmlns:a16="http://schemas.microsoft.com/office/drawing/2014/main" id="{ED69D474-A59C-4C81-AA55-2B78C599B806}"/>
              </a:ext>
            </a:extLst>
          </p:cNvPr>
          <p:cNvSpPr/>
          <p:nvPr/>
        </p:nvSpPr>
        <p:spPr>
          <a:xfrm rot="19473325">
            <a:off x="3555173" y="247125"/>
            <a:ext cx="1584391" cy="8717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/>
              <a:t>Klik</a:t>
            </a:r>
            <a:r>
              <a:rPr lang="fi-FI" dirty="0"/>
              <a:t> </a:t>
            </a:r>
            <a:r>
              <a:rPr lang="fi-FI" dirty="0" err="1"/>
              <a:t>klik</a:t>
            </a:r>
            <a:r>
              <a:rPr lang="fi-FI" dirty="0"/>
              <a:t>!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498706C3-ACF1-4D5E-A627-CFFF6CBA0219}"/>
              </a:ext>
            </a:extLst>
          </p:cNvPr>
          <p:cNvSpPr/>
          <p:nvPr/>
        </p:nvSpPr>
        <p:spPr>
          <a:xfrm>
            <a:off x="8871626" y="4863830"/>
            <a:ext cx="2928026" cy="583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Kuvan lähde: www.jp27.fi</a:t>
            </a:r>
          </a:p>
        </p:txBody>
      </p:sp>
    </p:spTree>
    <p:extLst>
      <p:ext uri="{BB962C8B-B14F-4D97-AF65-F5344CB8AC3E}">
        <p14:creationId xmlns:p14="http://schemas.microsoft.com/office/powerpoint/2010/main" val="401971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04C87B-1DD4-47C9-A020-AF962F81F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0C17E1A7-CB33-4358-83BD-11AE794D4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43224" y="-116192"/>
            <a:ext cx="4383253" cy="712358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86032589-7E62-424B-B6C0-7E0045A7A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660" y="114300"/>
            <a:ext cx="6478506" cy="6858000"/>
          </a:xfrm>
          <a:prstGeom prst="rect">
            <a:avLst/>
          </a:prstGeom>
        </p:spPr>
      </p:pic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6130D4B9-38DE-4BB0-B33B-2B36FB030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6977" y="66414"/>
            <a:ext cx="1831975" cy="183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1DBC45-5975-4C80-9537-1CA578811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37" y="889138"/>
            <a:ext cx="8761413" cy="706964"/>
          </a:xfrm>
        </p:spPr>
        <p:txBody>
          <a:bodyPr/>
          <a:lstStyle/>
          <a:p>
            <a:r>
              <a:rPr lang="fi-FI" dirty="0"/>
              <a:t>Venäjän vallankumous (x2)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CA825DAC-20A4-412C-A04A-A49ACCA30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2334" y="2675466"/>
            <a:ext cx="6759166" cy="4182534"/>
          </a:xfrm>
          <a:prstGeom prst="rect">
            <a:avLst/>
          </a:prstGeom>
        </p:spPr>
      </p:pic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AAB3881A-67E6-4EDF-8E83-A54741B36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4080" y="2818209"/>
            <a:ext cx="1221582" cy="1221582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99D67453-A86D-410E-AC2A-3643FDAEFE6D}"/>
              </a:ext>
            </a:extLst>
          </p:cNvPr>
          <p:cNvSpPr/>
          <p:nvPr/>
        </p:nvSpPr>
        <p:spPr>
          <a:xfrm>
            <a:off x="341119" y="1714502"/>
            <a:ext cx="3870957" cy="13010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hlinkClick r:id="rId6"/>
              </a:rPr>
              <a:t>Venäjän vallankumous</a:t>
            </a:r>
          </a:p>
          <a:p>
            <a:pPr algn="ctr"/>
            <a:r>
              <a:rPr lang="fi-FI" sz="2400" dirty="0">
                <a:hlinkClick r:id="rId6"/>
              </a:rPr>
              <a:t>- Kertaus video</a:t>
            </a:r>
            <a:endParaRPr lang="fi-FI" sz="24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9667D49-316C-4931-B1FE-92C1F5F7E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804" y="0"/>
            <a:ext cx="5357813" cy="6858000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4E22B7DD-8646-45B2-8FBD-F3FC7CFA376E}"/>
              </a:ext>
            </a:extLst>
          </p:cNvPr>
          <p:cNvSpPr/>
          <p:nvPr/>
        </p:nvSpPr>
        <p:spPr>
          <a:xfrm>
            <a:off x="7126808" y="0"/>
            <a:ext cx="4983804" cy="770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Suomen viimeinen keisari: Nikolai II/ Museovirasto</a:t>
            </a:r>
          </a:p>
        </p:txBody>
      </p:sp>
    </p:spTree>
    <p:extLst>
      <p:ext uri="{BB962C8B-B14F-4D97-AF65-F5344CB8AC3E}">
        <p14:creationId xmlns:p14="http://schemas.microsoft.com/office/powerpoint/2010/main" val="159579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8B9C6F-5F08-4CE6-BE82-11E8A0A92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ED62DCBA-B518-498E-9D0C-1413316EB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162454" y="365772"/>
            <a:ext cx="7753913" cy="3483142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4208D622-E631-4CC4-AB67-30BE7BBD3F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8899" y="3568700"/>
            <a:ext cx="7070040" cy="3289300"/>
          </a:xfrm>
          <a:prstGeom prst="rect">
            <a:avLst/>
          </a:prstGeom>
        </p:spPr>
      </p:pic>
      <p:sp>
        <p:nvSpPr>
          <p:cNvPr id="6" name="Nuoli: Alas 5">
            <a:extLst>
              <a:ext uri="{FF2B5EF4-FFF2-40B4-BE49-F238E27FC236}">
                <a16:creationId xmlns:a16="http://schemas.microsoft.com/office/drawing/2014/main" id="{D65ACEC8-8061-4534-83BD-BA80B9FBA700}"/>
              </a:ext>
            </a:extLst>
          </p:cNvPr>
          <p:cNvSpPr/>
          <p:nvPr/>
        </p:nvSpPr>
        <p:spPr>
          <a:xfrm>
            <a:off x="257305" y="47321"/>
            <a:ext cx="2205755" cy="66091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/>
              <a:t>1.</a:t>
            </a:r>
          </a:p>
          <a:p>
            <a:pPr algn="ctr"/>
            <a:endParaRPr lang="fi-FI" b="1" dirty="0"/>
          </a:p>
          <a:p>
            <a:pPr algn="ctr"/>
            <a:endParaRPr lang="fi-FI" b="1" dirty="0"/>
          </a:p>
          <a:p>
            <a:pPr algn="ctr"/>
            <a:endParaRPr lang="fi-FI" b="1" dirty="0"/>
          </a:p>
          <a:p>
            <a:pPr algn="ctr"/>
            <a:endParaRPr lang="fi-FI" b="1" dirty="0"/>
          </a:p>
          <a:p>
            <a:pPr algn="ctr"/>
            <a:endParaRPr lang="fi-FI" b="1" dirty="0"/>
          </a:p>
          <a:p>
            <a:pPr algn="ctr"/>
            <a:endParaRPr lang="fi-FI" b="1" dirty="0"/>
          </a:p>
          <a:p>
            <a:pPr algn="ctr"/>
            <a:endParaRPr lang="fi-FI" b="1" dirty="0"/>
          </a:p>
          <a:p>
            <a:pPr algn="ctr"/>
            <a:endParaRPr lang="fi-FI" b="1" dirty="0"/>
          </a:p>
          <a:p>
            <a:pPr algn="ctr"/>
            <a:r>
              <a:rPr lang="fi-FI" b="1" dirty="0"/>
              <a:t>2.</a:t>
            </a:r>
          </a:p>
        </p:txBody>
      </p:sp>
      <p:sp>
        <p:nvSpPr>
          <p:cNvPr id="7" name="Nuoli: Vasen 6">
            <a:extLst>
              <a:ext uri="{FF2B5EF4-FFF2-40B4-BE49-F238E27FC236}">
                <a16:creationId xmlns:a16="http://schemas.microsoft.com/office/drawing/2014/main" id="{EB022A9D-A195-41B2-90DE-D90265F65D27}"/>
              </a:ext>
            </a:extLst>
          </p:cNvPr>
          <p:cNvSpPr/>
          <p:nvPr/>
        </p:nvSpPr>
        <p:spPr>
          <a:xfrm rot="1475387">
            <a:off x="6553887" y="4026757"/>
            <a:ext cx="5617225" cy="13246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Lokakuun eduskuntavaalit -&gt; SDP menettää enemmistönsä </a:t>
            </a:r>
          </a:p>
        </p:txBody>
      </p:sp>
      <p:pic>
        <p:nvPicPr>
          <p:cNvPr id="8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7F41C7DA-E9E6-4C8B-B5F8-00E4592E3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9359" y="2011011"/>
            <a:ext cx="951809" cy="951809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8C54ABB3-5C31-4A98-9DF0-98217F91C0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5972" y="70204"/>
            <a:ext cx="3072529" cy="3980685"/>
          </a:xfrm>
          <a:prstGeom prst="rect">
            <a:avLst/>
          </a:prstGeom>
        </p:spPr>
      </p:pic>
      <p:pic>
        <p:nvPicPr>
          <p:cNvPr id="11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14BB855C-8B46-4005-9285-8706D35B1C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8660" y="4276022"/>
            <a:ext cx="1067215" cy="106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1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8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19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Venäjä 1905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19268" y="3032450"/>
            <a:ext cx="6522098" cy="3556518"/>
          </a:xfrm>
        </p:spPr>
        <p:txBody>
          <a:bodyPr>
            <a:normAutofit/>
          </a:bodyPr>
          <a:lstStyle/>
          <a:p>
            <a:r>
              <a:rPr lang="fi-FI" sz="2400" b="1" dirty="0"/>
              <a:t>Venäjä hävisi sodan Japania vastaan</a:t>
            </a:r>
          </a:p>
          <a:p>
            <a:r>
              <a:rPr lang="fi-FI" sz="2400" b="1" dirty="0"/>
              <a:t>Kansa tyytymätöntä</a:t>
            </a:r>
          </a:p>
          <a:p>
            <a:r>
              <a:rPr lang="fi-FI" sz="2400" b="1" dirty="0"/>
              <a:t>Verisunnuntai</a:t>
            </a:r>
          </a:p>
          <a:p>
            <a:r>
              <a:rPr lang="fi-FI" sz="2400" b="1" dirty="0"/>
              <a:t>Mellakoita</a:t>
            </a:r>
          </a:p>
          <a:p>
            <a:r>
              <a:rPr lang="fi-FI" sz="2400" b="1" dirty="0"/>
              <a:t>Lokakuun manifesti: </a:t>
            </a:r>
          </a:p>
          <a:p>
            <a:pPr lvl="1"/>
            <a:r>
              <a:rPr lang="fi-FI" sz="2000" b="1" dirty="0"/>
              <a:t>Duuman perustaminen</a:t>
            </a:r>
          </a:p>
          <a:p>
            <a:pPr lvl="1"/>
            <a:r>
              <a:rPr lang="fi-FI" sz="2000" b="1" dirty="0"/>
              <a:t>Puolueiden salliminen</a:t>
            </a:r>
          </a:p>
          <a:p>
            <a:endParaRPr lang="fi-FI" dirty="0"/>
          </a:p>
        </p:txBody>
      </p:sp>
      <p:sp>
        <p:nvSpPr>
          <p:cNvPr id="5" name="Nuoli: Oikea 4">
            <a:extLst>
              <a:ext uri="{FF2B5EF4-FFF2-40B4-BE49-F238E27FC236}">
                <a16:creationId xmlns:a16="http://schemas.microsoft.com/office/drawing/2014/main" id="{BBC81F83-D478-42D5-AD95-5F39B408D825}"/>
              </a:ext>
            </a:extLst>
          </p:cNvPr>
          <p:cNvSpPr/>
          <p:nvPr/>
        </p:nvSpPr>
        <p:spPr>
          <a:xfrm rot="20772171">
            <a:off x="2536520" y="1530599"/>
            <a:ext cx="2643809" cy="1232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Klikkaa kuvaketta</a:t>
            </a:r>
          </a:p>
        </p:txBody>
      </p:sp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31AE9425-F2D5-48C3-BC9D-349B8261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5480" y="995502"/>
            <a:ext cx="1361039" cy="1361039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C51C7E11-7053-4A09-A7B8-E273E6987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580" y="0"/>
            <a:ext cx="5201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1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77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Ensimmäinen sortokausi 1899-1905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90708" y="2385397"/>
            <a:ext cx="5263439" cy="3416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400" b="1" u="sng" dirty="0" err="1"/>
              <a:t>Sortakauden</a:t>
            </a:r>
            <a:r>
              <a:rPr lang="fi-FI" sz="2400" b="1" u="sng" dirty="0"/>
              <a:t> päättyminen:</a:t>
            </a:r>
          </a:p>
          <a:p>
            <a:r>
              <a:rPr lang="fi-FI" sz="2400" b="1" dirty="0"/>
              <a:t>Suurlakko leviää Suomeen</a:t>
            </a:r>
          </a:p>
          <a:p>
            <a:r>
              <a:rPr lang="fi-FI" sz="2400" b="1" dirty="0"/>
              <a:t>MARRASKUUN manifesti -&gt; sortotoimet seis</a:t>
            </a:r>
          </a:p>
          <a:p>
            <a:r>
              <a:rPr lang="fi-FI" sz="2400" b="1" dirty="0"/>
              <a:t>Lakkoilu jatkus</a:t>
            </a:r>
          </a:p>
          <a:p>
            <a:r>
              <a:rPr lang="fi-FI" sz="2400" b="1" dirty="0"/>
              <a:t>Suojeluskunnat/ punakaartit</a:t>
            </a:r>
          </a:p>
          <a:p>
            <a:r>
              <a:rPr lang="fi-FI" sz="2400" b="1" dirty="0"/>
              <a:t>Työväki vaati </a:t>
            </a:r>
          </a:p>
          <a:p>
            <a:pPr lvl="1"/>
            <a:r>
              <a:rPr lang="fi-FI" sz="2000" b="1" dirty="0"/>
              <a:t>säätyvaltiopäivien lakkautusta</a:t>
            </a:r>
          </a:p>
          <a:p>
            <a:pPr lvl="1"/>
            <a:r>
              <a:rPr lang="fi-FI" sz="2000" b="1" dirty="0"/>
              <a:t> äänioikeutta</a:t>
            </a:r>
          </a:p>
        </p:txBody>
      </p:sp>
      <p:pic>
        <p:nvPicPr>
          <p:cNvPr id="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5C8F5547-B93C-492B-B402-260DA5310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2472" y="760303"/>
            <a:ext cx="1305151" cy="1305151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ECC5BEB4-7CDF-4A50-945A-BDC296476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333625"/>
            <a:ext cx="6096000" cy="4524375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59D1AA6C-2247-4FE1-8F21-4E32118664F8}"/>
              </a:ext>
            </a:extLst>
          </p:cNvPr>
          <p:cNvSpPr/>
          <p:nvPr/>
        </p:nvSpPr>
        <p:spPr>
          <a:xfrm>
            <a:off x="5366333" y="1822371"/>
            <a:ext cx="4096139" cy="8830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Kuva: Suurlakko 1905 Tampereella Raatihuoneen tienoilla/</a:t>
            </a:r>
          </a:p>
          <a:p>
            <a:pPr algn="ctr"/>
            <a:r>
              <a:rPr lang="fi-FI" dirty="0"/>
              <a:t>Museovirasto</a:t>
            </a:r>
          </a:p>
        </p:txBody>
      </p:sp>
    </p:spTree>
    <p:extLst>
      <p:ext uri="{BB962C8B-B14F-4D97-AF65-F5344CB8AC3E}">
        <p14:creationId xmlns:p14="http://schemas.microsoft.com/office/powerpoint/2010/main" val="292287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hlinkClick r:id="rId4"/>
              </a:rPr>
              <a:t>Eduskuntauudistus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Vuokaaviosymboli: summaava liitoskohta 3"/>
          <p:cNvSpPr/>
          <p:nvPr/>
        </p:nvSpPr>
        <p:spPr>
          <a:xfrm>
            <a:off x="1090155" y="1765300"/>
            <a:ext cx="3827593" cy="3629607"/>
          </a:xfrm>
          <a:prstGeom prst="flowChartSummingJuncti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  <a:p>
            <a:endParaRPr lang="fi-FI" dirty="0"/>
          </a:p>
          <a:p>
            <a:pPr algn="r"/>
            <a:r>
              <a:rPr lang="fi-FI" dirty="0"/>
              <a:t>                    </a:t>
            </a:r>
          </a:p>
          <a:p>
            <a:r>
              <a:rPr lang="fi-FI" dirty="0"/>
              <a:t>   </a:t>
            </a:r>
          </a:p>
          <a:p>
            <a:r>
              <a:rPr lang="fi-FI" dirty="0"/>
              <a:t>  </a:t>
            </a:r>
          </a:p>
          <a:p>
            <a:pPr algn="ctr"/>
            <a:endParaRPr lang="fi-FI" dirty="0"/>
          </a:p>
          <a:p>
            <a:pPr algn="ctr"/>
            <a:endParaRPr lang="fi-FI" dirty="0"/>
          </a:p>
        </p:txBody>
      </p:sp>
      <p:sp>
        <p:nvSpPr>
          <p:cNvPr id="5" name="Nuoli oikealle 4"/>
          <p:cNvSpPr/>
          <p:nvPr/>
        </p:nvSpPr>
        <p:spPr>
          <a:xfrm>
            <a:off x="4989285" y="3038235"/>
            <a:ext cx="1156996" cy="9144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/>
          <p:cNvSpPr/>
          <p:nvPr/>
        </p:nvSpPr>
        <p:spPr>
          <a:xfrm>
            <a:off x="6139509" y="1634238"/>
            <a:ext cx="3769567" cy="41334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V. 1906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Yksikamarinen eduskunta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200 kansanedustajaa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Äänioikeusikäraja 24-v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Yleinen ja yhtäläinen äänioikeus</a:t>
            </a:r>
          </a:p>
        </p:txBody>
      </p:sp>
      <p:sp>
        <p:nvSpPr>
          <p:cNvPr id="7" name="Räjähdys 2 6"/>
          <p:cNvSpPr/>
          <p:nvPr/>
        </p:nvSpPr>
        <p:spPr>
          <a:xfrm>
            <a:off x="7072604" y="50800"/>
            <a:ext cx="4963886" cy="2795037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/>
              <a:t>Naisille äänioikeus !!</a:t>
            </a:r>
          </a:p>
        </p:txBody>
      </p:sp>
      <p:sp>
        <p:nvSpPr>
          <p:cNvPr id="8" name="Nauha (näkymä alapuolelta) 7"/>
          <p:cNvSpPr/>
          <p:nvPr/>
        </p:nvSpPr>
        <p:spPr>
          <a:xfrm>
            <a:off x="4989285" y="5150498"/>
            <a:ext cx="7047205" cy="1707502"/>
          </a:xfrm>
          <a:prstGeom prst="ribbon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Ylin valta yhä keisarilla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3392DA60-19F0-4321-9920-D1AC57B5331A}"/>
              </a:ext>
            </a:extLst>
          </p:cNvPr>
          <p:cNvSpPr/>
          <p:nvPr/>
        </p:nvSpPr>
        <p:spPr>
          <a:xfrm>
            <a:off x="2416692" y="2184270"/>
            <a:ext cx="1287593" cy="606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Aatelisto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E4EB0D79-2EEF-40AC-93A9-900053B97E93}"/>
              </a:ext>
            </a:extLst>
          </p:cNvPr>
          <p:cNvSpPr/>
          <p:nvPr/>
        </p:nvSpPr>
        <p:spPr>
          <a:xfrm>
            <a:off x="1271555" y="3267698"/>
            <a:ext cx="1082351" cy="513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Papisto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C3F3DC0C-5A67-4B25-9EB6-74E9D7AC9DB9}"/>
              </a:ext>
            </a:extLst>
          </p:cNvPr>
          <p:cNvSpPr/>
          <p:nvPr/>
        </p:nvSpPr>
        <p:spPr>
          <a:xfrm>
            <a:off x="3387012" y="3286878"/>
            <a:ext cx="1287593" cy="494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Porvaristo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85D8BF99-2B56-4D86-898F-A5CCD76F9C86}"/>
              </a:ext>
            </a:extLst>
          </p:cNvPr>
          <p:cNvSpPr/>
          <p:nvPr/>
        </p:nvSpPr>
        <p:spPr>
          <a:xfrm>
            <a:off x="2211387" y="4516577"/>
            <a:ext cx="1492898" cy="374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Talonpojat</a:t>
            </a:r>
          </a:p>
        </p:txBody>
      </p:sp>
      <p:sp>
        <p:nvSpPr>
          <p:cNvPr id="14" name="Nuoli: Vasen 13">
            <a:extLst>
              <a:ext uri="{FF2B5EF4-FFF2-40B4-BE49-F238E27FC236}">
                <a16:creationId xmlns:a16="http://schemas.microsoft.com/office/drawing/2014/main" id="{8844954B-D02F-49A3-B021-DF57227B7F92}"/>
              </a:ext>
            </a:extLst>
          </p:cNvPr>
          <p:cNvSpPr/>
          <p:nvPr/>
        </p:nvSpPr>
        <p:spPr>
          <a:xfrm rot="20023773">
            <a:off x="5203599" y="382078"/>
            <a:ext cx="1728237" cy="7837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/>
              <a:t>Klik</a:t>
            </a:r>
            <a:r>
              <a:rPr lang="fi-FI" dirty="0"/>
              <a:t>!</a:t>
            </a:r>
          </a:p>
        </p:txBody>
      </p:sp>
      <p:pic>
        <p:nvPicPr>
          <p:cNvPr id="1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E6AF0269-A3BC-4DF7-895E-B5B8535C7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4459" y="778661"/>
            <a:ext cx="1174427" cy="117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01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Ensimmäiset eduskuntavaalit 1907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22031" y="2405574"/>
            <a:ext cx="11015003" cy="4276579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fi-FI" sz="2000" b="1" dirty="0"/>
              <a:t>1. Vanhasuomalaiset</a:t>
            </a:r>
          </a:p>
          <a:p>
            <a:pPr>
              <a:buFontTx/>
              <a:buChar char="-"/>
            </a:pPr>
            <a:r>
              <a:rPr lang="fi-FI" dirty="0"/>
              <a:t>Suomen kielen aseman korostus</a:t>
            </a:r>
          </a:p>
          <a:p>
            <a:pPr>
              <a:buFontTx/>
              <a:buChar char="-"/>
            </a:pPr>
            <a:r>
              <a:rPr lang="fi-FI" dirty="0"/>
              <a:t>Kansakunnan yhteyden korostus </a:t>
            </a:r>
          </a:p>
          <a:p>
            <a:pPr>
              <a:buFontTx/>
              <a:buChar char="-"/>
            </a:pPr>
            <a:r>
              <a:rPr lang="fi-FI" dirty="0"/>
              <a:t>Myöntyväisyyslinja venäläistämistoimiin</a:t>
            </a:r>
          </a:p>
          <a:p>
            <a:pPr marL="0" indent="0">
              <a:buNone/>
            </a:pPr>
            <a:r>
              <a:rPr lang="fi-FI" b="1" dirty="0"/>
              <a:t>2. Nuorsuomalaiset</a:t>
            </a:r>
          </a:p>
          <a:p>
            <a:pPr>
              <a:buFontTx/>
              <a:buChar char="-"/>
            </a:pPr>
            <a:r>
              <a:rPr lang="fi-FI" dirty="0"/>
              <a:t>Uudistukset</a:t>
            </a:r>
          </a:p>
          <a:p>
            <a:pPr>
              <a:buFontTx/>
              <a:buChar char="-"/>
            </a:pPr>
            <a:r>
              <a:rPr lang="fi-FI" dirty="0"/>
              <a:t>Kaupunkilaisten asema</a:t>
            </a:r>
          </a:p>
          <a:p>
            <a:pPr>
              <a:buFontTx/>
              <a:buChar char="-"/>
            </a:pPr>
            <a:r>
              <a:rPr lang="fi-FI" dirty="0"/>
              <a:t>Peruslaillisen linjan kannattajat</a:t>
            </a:r>
          </a:p>
          <a:p>
            <a:pPr>
              <a:buFontTx/>
              <a:buChar char="-"/>
            </a:pPr>
            <a:r>
              <a:rPr lang="fi-FI" dirty="0"/>
              <a:t>K.J. </a:t>
            </a:r>
            <a:r>
              <a:rPr lang="fi-FI" dirty="0" err="1"/>
              <a:t>Ståhleberg</a:t>
            </a:r>
            <a:r>
              <a:rPr lang="fi-FI" dirty="0"/>
              <a:t> + taiteilijoita</a:t>
            </a:r>
          </a:p>
          <a:p>
            <a:pPr>
              <a:buFontTx/>
              <a:buChar char="-"/>
            </a:pPr>
            <a:endParaRPr lang="fi-FI" dirty="0"/>
          </a:p>
          <a:p>
            <a:pPr marL="0" indent="0">
              <a:buNone/>
            </a:pPr>
            <a:r>
              <a:rPr lang="fi-FI" sz="2000" b="1" dirty="0"/>
              <a:t>3. SDP</a:t>
            </a:r>
          </a:p>
          <a:p>
            <a:pPr>
              <a:buFontTx/>
              <a:buChar char="-"/>
            </a:pPr>
            <a:r>
              <a:rPr lang="fi-FI" dirty="0"/>
              <a:t>Perustettu 1899/ 1903</a:t>
            </a:r>
          </a:p>
          <a:p>
            <a:pPr>
              <a:buFontTx/>
              <a:buChar char="-"/>
            </a:pPr>
            <a:r>
              <a:rPr lang="fi-FI" dirty="0"/>
              <a:t>Työväenpuolue</a:t>
            </a:r>
          </a:p>
          <a:p>
            <a:pPr marL="0" indent="0">
              <a:buNone/>
            </a:pPr>
            <a:r>
              <a:rPr lang="fi-F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UUSIA: </a:t>
            </a:r>
          </a:p>
          <a:p>
            <a:pPr marL="0" indent="0">
              <a:buNone/>
            </a:pPr>
            <a:r>
              <a:rPr lang="fi-FI" sz="2000" b="1" dirty="0"/>
              <a:t>RKP</a:t>
            </a:r>
          </a:p>
          <a:p>
            <a:pPr>
              <a:buFontTx/>
              <a:buChar char="-"/>
            </a:pPr>
            <a:r>
              <a:rPr lang="fi-FI" dirty="0"/>
              <a:t>Perustettu 1906</a:t>
            </a:r>
          </a:p>
          <a:p>
            <a:pPr>
              <a:buFontTx/>
              <a:buChar char="-"/>
            </a:pPr>
            <a:r>
              <a:rPr lang="fi-FI" dirty="0"/>
              <a:t>Ruotsinkielen ja kielisten aseman korostus</a:t>
            </a:r>
          </a:p>
          <a:p>
            <a:pPr marL="0" indent="0">
              <a:buNone/>
            </a:pPr>
            <a:r>
              <a:rPr lang="fi-FI" sz="2000" b="1" dirty="0"/>
              <a:t>Maalaisliitto</a:t>
            </a:r>
          </a:p>
          <a:p>
            <a:pPr>
              <a:buFontTx/>
              <a:buChar char="-"/>
            </a:pPr>
            <a:r>
              <a:rPr lang="fi-FI" dirty="0"/>
              <a:t>Maaseudun aseman korostus</a:t>
            </a:r>
          </a:p>
          <a:p>
            <a:pPr>
              <a:buFontTx/>
              <a:buChar char="-"/>
            </a:pPr>
            <a:r>
              <a:rPr lang="fi-FI" dirty="0"/>
              <a:t>Pienviljelijät</a:t>
            </a:r>
          </a:p>
        </p:txBody>
      </p:sp>
      <p:pic>
        <p:nvPicPr>
          <p:cNvPr id="4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9219225B-3102-4806-B32E-D9889DC3A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9876" y="627937"/>
            <a:ext cx="706964" cy="706964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1ADF0696-9B70-4610-BBFC-6A396FCCE4F4}"/>
              </a:ext>
            </a:extLst>
          </p:cNvPr>
          <p:cNvSpPr/>
          <p:nvPr/>
        </p:nvSpPr>
        <p:spPr>
          <a:xfrm>
            <a:off x="9219876" y="2830749"/>
            <a:ext cx="2385222" cy="11867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>
                <a:hlinkClick r:id="rId5"/>
              </a:rPr>
              <a:t>Klik</a:t>
            </a:r>
            <a:r>
              <a:rPr lang="fi-FI" dirty="0">
                <a:hlinkClick r:id="rId5"/>
              </a:rPr>
              <a:t> </a:t>
            </a:r>
            <a:r>
              <a:rPr lang="fi-FI" dirty="0" err="1">
                <a:hlinkClick r:id="rId5"/>
              </a:rPr>
              <a:t>klik</a:t>
            </a:r>
            <a:r>
              <a:rPr lang="fi-FI" dirty="0">
                <a:hlinkClick r:id="rId5"/>
              </a:rPr>
              <a:t>: </a:t>
            </a:r>
          </a:p>
          <a:p>
            <a:pPr algn="ctr"/>
            <a:r>
              <a:rPr lang="fi-FI" dirty="0">
                <a:hlinkClick r:id="rId5"/>
              </a:rPr>
              <a:t>Vaalit 1907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8485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CDCA60-1C6A-4230-B216-A2D7E48BC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graphicFrame>
        <p:nvGraphicFramePr>
          <p:cNvPr id="4" name="Taulukko 4">
            <a:extLst>
              <a:ext uri="{FF2B5EF4-FFF2-40B4-BE49-F238E27FC236}">
                <a16:creationId xmlns:a16="http://schemas.microsoft.com/office/drawing/2014/main" id="{D47EE290-7607-4E35-B345-A3C6549E72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2552276"/>
              </p:ext>
            </p:extLst>
          </p:nvPr>
        </p:nvGraphicFramePr>
        <p:xfrm>
          <a:off x="0" y="0"/>
          <a:ext cx="12192003" cy="6746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3461">
                  <a:extLst>
                    <a:ext uri="{9D8B030D-6E8A-4147-A177-3AD203B41FA5}">
                      <a16:colId xmlns:a16="http://schemas.microsoft.com/office/drawing/2014/main" val="1161748949"/>
                    </a:ext>
                  </a:extLst>
                </a:gridCol>
                <a:gridCol w="994930">
                  <a:extLst>
                    <a:ext uri="{9D8B030D-6E8A-4147-A177-3AD203B41FA5}">
                      <a16:colId xmlns:a16="http://schemas.microsoft.com/office/drawing/2014/main" val="983508178"/>
                    </a:ext>
                  </a:extLst>
                </a:gridCol>
                <a:gridCol w="876722">
                  <a:extLst>
                    <a:ext uri="{9D8B030D-6E8A-4147-A177-3AD203B41FA5}">
                      <a16:colId xmlns:a16="http://schemas.microsoft.com/office/drawing/2014/main" val="3702554513"/>
                    </a:ext>
                  </a:extLst>
                </a:gridCol>
                <a:gridCol w="994930">
                  <a:extLst>
                    <a:ext uri="{9D8B030D-6E8A-4147-A177-3AD203B41FA5}">
                      <a16:colId xmlns:a16="http://schemas.microsoft.com/office/drawing/2014/main" val="660118838"/>
                    </a:ext>
                  </a:extLst>
                </a:gridCol>
                <a:gridCol w="916122">
                  <a:extLst>
                    <a:ext uri="{9D8B030D-6E8A-4147-A177-3AD203B41FA5}">
                      <a16:colId xmlns:a16="http://schemas.microsoft.com/office/drawing/2014/main" val="959531041"/>
                    </a:ext>
                  </a:extLst>
                </a:gridCol>
                <a:gridCol w="925975">
                  <a:extLst>
                    <a:ext uri="{9D8B030D-6E8A-4147-A177-3AD203B41FA5}">
                      <a16:colId xmlns:a16="http://schemas.microsoft.com/office/drawing/2014/main" val="2762681034"/>
                    </a:ext>
                  </a:extLst>
                </a:gridCol>
                <a:gridCol w="925975">
                  <a:extLst>
                    <a:ext uri="{9D8B030D-6E8A-4147-A177-3AD203B41FA5}">
                      <a16:colId xmlns:a16="http://schemas.microsoft.com/office/drawing/2014/main" val="4024930742"/>
                    </a:ext>
                  </a:extLst>
                </a:gridCol>
                <a:gridCol w="843888">
                  <a:extLst>
                    <a:ext uri="{9D8B030D-6E8A-4147-A177-3AD203B41FA5}">
                      <a16:colId xmlns:a16="http://schemas.microsoft.com/office/drawing/2014/main" val="3708237990"/>
                    </a:ext>
                  </a:extLst>
                </a:gridCol>
              </a:tblGrid>
              <a:tr h="1124339">
                <a:tc>
                  <a:txBody>
                    <a:bodyPr/>
                    <a:lstStyle/>
                    <a:p>
                      <a:r>
                        <a:rPr lang="fi-FI" dirty="0">
                          <a:hlinkClick r:id="rId2"/>
                        </a:rPr>
                        <a:t>Lähde: 100 vuotta eduskuntavaaleja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1907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1908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1909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1910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1911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1913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1916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289350"/>
                  </a:ext>
                </a:extLst>
              </a:tr>
              <a:tr h="1124339">
                <a:tc>
                  <a:txBody>
                    <a:bodyPr/>
                    <a:lstStyle/>
                    <a:p>
                      <a:r>
                        <a:rPr lang="fi-FI" dirty="0"/>
                        <a:t>Suomen sosiaalidemokraattinen puolue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937146"/>
                  </a:ext>
                </a:extLst>
              </a:tr>
              <a:tr h="1124339">
                <a:tc>
                  <a:txBody>
                    <a:bodyPr/>
                    <a:lstStyle/>
                    <a:p>
                      <a:r>
                        <a:rPr lang="fi-FI" dirty="0"/>
                        <a:t>Maalaisliitto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650605"/>
                  </a:ext>
                </a:extLst>
              </a:tr>
              <a:tr h="1124339">
                <a:tc>
                  <a:txBody>
                    <a:bodyPr/>
                    <a:lstStyle/>
                    <a:p>
                      <a:r>
                        <a:rPr lang="fi-FI" dirty="0"/>
                        <a:t>Vanhasuomalainen puolue/Kansallinen kokoomus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151006"/>
                  </a:ext>
                </a:extLst>
              </a:tr>
              <a:tr h="1124339">
                <a:tc>
                  <a:txBody>
                    <a:bodyPr/>
                    <a:lstStyle/>
                    <a:p>
                      <a:r>
                        <a:rPr lang="fi-FI" dirty="0"/>
                        <a:t>Ruotsalainen kansanpuolue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073138"/>
                  </a:ext>
                </a:extLst>
              </a:tr>
              <a:tr h="1124339">
                <a:tc>
                  <a:txBody>
                    <a:bodyPr/>
                    <a:lstStyle/>
                    <a:p>
                      <a:r>
                        <a:rPr lang="fi-FI" dirty="0"/>
                        <a:t>Nuorsuomalainen kansanpuolue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283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350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Eduskuntavaaleja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353438" y="2140460"/>
            <a:ext cx="11838562" cy="4708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400" b="1" dirty="0"/>
              <a:t>Tutki edellisen dian tilastoa ja käy Yle vintin sivulla: </a:t>
            </a:r>
          </a:p>
          <a:p>
            <a:r>
              <a:rPr lang="fi-FI" sz="2400" b="1" dirty="0">
                <a:hlinkClick r:id="rId4"/>
              </a:rPr>
              <a:t>Sata vuotta eduskuntavaaleja</a:t>
            </a:r>
            <a:endParaRPr lang="fi-FI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b="1" dirty="0"/>
              <a:t>Mitkä kansanryhmät olivat eduskuntauudistuksen suurimpia voittajia, mitkä häviäjiä?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b="1" dirty="0"/>
              <a:t>Mitä vuosien 1907–1916 vaalitulokset kertovat tuon ajanjakson suomalaisesta yhteiskunnasta?</a:t>
            </a:r>
          </a:p>
        </p:txBody>
      </p:sp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66109512-1B63-4181-80F0-1EE438082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4179" y="513840"/>
            <a:ext cx="1790821" cy="179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7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3A0A31-2902-4FDB-AFBA-A8D97E2AA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b="1" dirty="0"/>
              <a:t>Tehtävä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832662-83CF-4569-9A14-FDC114704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Tutustu Kansallisarkiston digitoituihin sanomalehtiin. http://digi.kansalliskirjasto.fi/sanomalehti/search</a:t>
            </a:r>
          </a:p>
          <a:p>
            <a:r>
              <a:rPr lang="fi-FI" dirty="0"/>
              <a:t>Valitse arkistosta viisi sanomalehteä: </a:t>
            </a:r>
          </a:p>
          <a:p>
            <a:pPr lvl="1"/>
            <a:r>
              <a:rPr lang="fi-FI" dirty="0"/>
              <a:t>Helsingin Sanomat</a:t>
            </a:r>
          </a:p>
          <a:p>
            <a:pPr lvl="1"/>
            <a:r>
              <a:rPr lang="fi-FI" dirty="0"/>
              <a:t>Aamulehti</a:t>
            </a:r>
          </a:p>
          <a:p>
            <a:pPr lvl="1"/>
            <a:r>
              <a:rPr lang="fi-FI" dirty="0"/>
              <a:t>Ilkka</a:t>
            </a:r>
          </a:p>
          <a:p>
            <a:pPr lvl="1"/>
            <a:r>
              <a:rPr lang="fi-FI" dirty="0"/>
              <a:t>Kansan Tahto</a:t>
            </a:r>
          </a:p>
          <a:p>
            <a:pPr lvl="1"/>
            <a:r>
              <a:rPr lang="fi-FI" dirty="0"/>
              <a:t>Sosiaalidemokraatti</a:t>
            </a:r>
          </a:p>
          <a:p>
            <a:r>
              <a:rPr lang="fi-FI" dirty="0"/>
              <a:t>Valitse ajanjakson alkamisajankohdaksi viikko ennen Suomen ensimmäisiä eduskuntavaaleja ja päättymisajankohdaksi viikko niiden jälkeen eli 10.3.–24.3.1907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DB3CB2E-265C-4790-A7A9-D8DFC8207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8074" y="1680632"/>
            <a:ext cx="2857500" cy="2857500"/>
          </a:xfrm>
          <a:prstGeom prst="rect">
            <a:avLst/>
          </a:prstGeom>
        </p:spPr>
      </p:pic>
      <p:sp>
        <p:nvSpPr>
          <p:cNvPr id="6" name="Nuoli: Oikea 5">
            <a:extLst>
              <a:ext uri="{FF2B5EF4-FFF2-40B4-BE49-F238E27FC236}">
                <a16:creationId xmlns:a16="http://schemas.microsoft.com/office/drawing/2014/main" id="{3C689446-33FF-4C13-9DCC-B5D57B52BE48}"/>
              </a:ext>
            </a:extLst>
          </p:cNvPr>
          <p:cNvSpPr/>
          <p:nvPr/>
        </p:nvSpPr>
        <p:spPr>
          <a:xfrm rot="977291">
            <a:off x="4533089" y="1099226"/>
            <a:ext cx="4164985" cy="1167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Lue puhelimen </a:t>
            </a:r>
            <a:r>
              <a:rPr lang="fi-FI" dirty="0" err="1"/>
              <a:t>qr</a:t>
            </a:r>
            <a:r>
              <a:rPr lang="fi-FI" dirty="0"/>
              <a:t>-koodisovelluksella</a:t>
            </a:r>
          </a:p>
        </p:txBody>
      </p:sp>
    </p:spTree>
    <p:extLst>
      <p:ext uri="{BB962C8B-B14F-4D97-AF65-F5344CB8AC3E}">
        <p14:creationId xmlns:p14="http://schemas.microsoft.com/office/powerpoint/2010/main" val="3699019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i-FI" dirty="0"/>
            </a:br>
            <a:r>
              <a:rPr lang="fi-FI" dirty="0"/>
              <a:t>Vastaa kysymyksiin löytämiesi uutisten perusteella.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  <a:p>
            <a:r>
              <a:rPr lang="fi-FI" sz="2800" dirty="0"/>
              <a:t>Miten lehdissä käsiteltiin ensimmäisiä eduskuntavaaleja?</a:t>
            </a:r>
          </a:p>
          <a:p>
            <a:r>
              <a:rPr lang="fi-FI" sz="2800" dirty="0"/>
              <a:t>Mitä tietoa sait eduskuntavaalien tuloksesta?</a:t>
            </a:r>
          </a:p>
          <a:p>
            <a:r>
              <a:rPr lang="fi-FI" sz="2800" dirty="0"/>
              <a:t>Miten uutisointi eroaa tämän päivän vaaliuutisoinnista</a:t>
            </a:r>
          </a:p>
        </p:txBody>
      </p:sp>
    </p:spTree>
    <p:extLst>
      <p:ext uri="{BB962C8B-B14F-4D97-AF65-F5344CB8AC3E}">
        <p14:creationId xmlns:p14="http://schemas.microsoft.com/office/powerpoint/2010/main" val="39175500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i (johtoryhmä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</Words>
  <Application>Microsoft Office PowerPoint</Application>
  <PresentationFormat>Laajakuva</PresentationFormat>
  <Paragraphs>171</Paragraphs>
  <Slides>16</Slides>
  <Notes>0</Notes>
  <HiddenSlides>0</HiddenSlides>
  <MMClips>12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Symbol</vt:lpstr>
      <vt:lpstr>Wingdings 3</vt:lpstr>
      <vt:lpstr>Ioni (johtoryhmä)</vt:lpstr>
      <vt:lpstr>5. Eduskuntauudistus</vt:lpstr>
      <vt:lpstr>Venäjä 1905</vt:lpstr>
      <vt:lpstr>Ensimmäinen sortokausi 1899-1905</vt:lpstr>
      <vt:lpstr>Eduskuntauudistus</vt:lpstr>
      <vt:lpstr>Ensimmäiset eduskuntavaalit 1907</vt:lpstr>
      <vt:lpstr>PowerPoint-esitys</vt:lpstr>
      <vt:lpstr>Eduskuntavaaleja</vt:lpstr>
      <vt:lpstr>Tehtävä</vt:lpstr>
      <vt:lpstr> Vastaa kysymyksiin löytämiesi uutisten perusteella. </vt:lpstr>
      <vt:lpstr>PowerPoint-esitys</vt:lpstr>
      <vt:lpstr>PowerPoint-esitys</vt:lpstr>
      <vt:lpstr>Venäläistäminen jatkuu</vt:lpstr>
      <vt:lpstr>Jääkäriliike</vt:lpstr>
      <vt:lpstr>PowerPoint-esitys</vt:lpstr>
      <vt:lpstr>Venäjän vallankumous (x2)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 Eduskuntauudistus</dc:title>
  <dc:creator>Ruuskanen Maija</dc:creator>
  <cp:lastModifiedBy>Ruuskanen Maija</cp:lastModifiedBy>
  <cp:revision>19</cp:revision>
  <dcterms:created xsi:type="dcterms:W3CDTF">2019-11-17T14:36:56Z</dcterms:created>
  <dcterms:modified xsi:type="dcterms:W3CDTF">2020-01-27T13:51:26Z</dcterms:modified>
</cp:coreProperties>
</file>