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62" r:id="rId5"/>
    <p:sldId id="273" r:id="rId6"/>
    <p:sldId id="263" r:id="rId7"/>
    <p:sldId id="268" r:id="rId8"/>
    <p:sldId id="259" r:id="rId9"/>
    <p:sldId id="264" r:id="rId10"/>
    <p:sldId id="266" r:id="rId11"/>
    <p:sldId id="261" r:id="rId12"/>
    <p:sldId id="265" r:id="rId13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Normaali tyyli 3 - Korostu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24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7.pn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hyperlink" Target="https://areena.yle.fi/1-50007243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9.png"/><Relationship Id="rId5" Type="http://schemas.microsoft.com/office/2007/relationships/media" Target="../media/media8.m4a"/><Relationship Id="rId10" Type="http://schemas.openxmlformats.org/officeDocument/2006/relationships/image" Target="../media/image8.png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3" Type="http://schemas.microsoft.com/office/2007/relationships/media" Target="../media/media11.m4a"/><Relationship Id="rId7" Type="http://schemas.microsoft.com/office/2007/relationships/media" Target="../media/media13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image" Target="../media/image7.png"/><Relationship Id="rId5" Type="http://schemas.microsoft.com/office/2007/relationships/media" Target="../media/media12.m4a"/><Relationship Id="rId10" Type="http://schemas.openxmlformats.org/officeDocument/2006/relationships/hyperlink" Target="https://www.youtube.com/watch?time_continue=3&amp;v=7jfrOl5jknk&amp;feature=emb_logo" TargetMode="External"/><Relationship Id="rId4" Type="http://schemas.openxmlformats.org/officeDocument/2006/relationships/audio" Target="../media/media11.m4a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Suomen itsenäistyminen ja vuoden 1918 sota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544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9769" y="0"/>
            <a:ext cx="4762231" cy="6822683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9" y="0"/>
            <a:ext cx="3778885" cy="539624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268" y="1720653"/>
            <a:ext cx="3630501" cy="51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4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49616" y="1138334"/>
            <a:ext cx="5542383" cy="554238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6806A60A-5502-45B8-B250-27F57B751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71358"/>
            <a:ext cx="6930094" cy="4209359"/>
          </a:xfrm>
          <a:prstGeom prst="rect">
            <a:avLst/>
          </a:prstGeom>
        </p:spPr>
      </p:pic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AA37D121-CF1B-4353-AAD3-A84026002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648" y="452718"/>
            <a:ext cx="2116817" cy="21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6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003641"/>
              </p:ext>
            </p:extLst>
          </p:nvPr>
        </p:nvGraphicFramePr>
        <p:xfrm>
          <a:off x="-1" y="103033"/>
          <a:ext cx="12192000" cy="7527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0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4995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Punaiset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Valkoiset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995">
                <a:tc>
                  <a:txBody>
                    <a:bodyPr/>
                    <a:lstStyle/>
                    <a:p>
                      <a:r>
                        <a:rPr lang="fi-FI" dirty="0"/>
                        <a:t>Tavoitteet: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Saada parannusta työväen elinolosuhteisiin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Saada parannusta torpparie</a:t>
                      </a:r>
                      <a:r>
                        <a:rPr lang="fi-FI" baseline="0" dirty="0"/>
                        <a:t>n asemaan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baseline="0" dirty="0"/>
                        <a:t>Osa halusi tehdä Suomesta sosialistisen valtion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baseline="0" dirty="0"/>
                        <a:t>Kostaa vääryydet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Säilyttää Suomen itsenäisyys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Turvata oma omaisuus ja asema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Viha</a:t>
                      </a:r>
                      <a:r>
                        <a:rPr lang="fi-FI" baseline="0" dirty="0"/>
                        <a:t> sosialismia kohtaan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4995">
                <a:tc>
                  <a:txBody>
                    <a:bodyPr/>
                    <a:lstStyle/>
                    <a:p>
                      <a:r>
                        <a:rPr lang="fi-FI" dirty="0"/>
                        <a:t>Mistä</a:t>
                      </a:r>
                      <a:r>
                        <a:rPr lang="fi-FI" baseline="0" dirty="0"/>
                        <a:t> saivat tukea?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Suomessa</a:t>
                      </a:r>
                      <a:r>
                        <a:rPr lang="fi-FI" baseline="0" dirty="0"/>
                        <a:t> olevilta venäläisiltä sotilailta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baseline="0" dirty="0"/>
                        <a:t>Aseita Venäjältä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Saksasta: jääkäreiden</a:t>
                      </a:r>
                      <a:r>
                        <a:rPr lang="fi-FI" baseline="0" dirty="0"/>
                        <a:t> koulutus + 12 000 sotilasta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baseline="0" dirty="0"/>
                        <a:t>Ruotsista vapaaehtoisia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4995">
                <a:tc>
                  <a:txBody>
                    <a:bodyPr/>
                    <a:lstStyle/>
                    <a:p>
                      <a:r>
                        <a:rPr lang="fi-FI" dirty="0"/>
                        <a:t>Vahvuudet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Ei mitään menetettävää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Usko omaan asiaansa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Teollisuuspaikkakuntien</a:t>
                      </a:r>
                      <a:r>
                        <a:rPr lang="fi-FI" baseline="0" dirty="0"/>
                        <a:t> vahva tuki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Jääkäreiden</a:t>
                      </a:r>
                      <a:r>
                        <a:rPr lang="fi-FI" baseline="0" dirty="0"/>
                        <a:t> + saksalaisten koulutettu sotilasapu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baseline="0" dirty="0"/>
                        <a:t>Yleinen asevelvollisuus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4995">
                <a:tc>
                  <a:txBody>
                    <a:bodyPr/>
                    <a:lstStyle/>
                    <a:p>
                      <a:r>
                        <a:rPr lang="fi-FI" dirty="0"/>
                        <a:t>Heikkoudet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Koulutettujen</a:t>
                      </a:r>
                      <a:r>
                        <a:rPr lang="fi-FI" baseline="0" dirty="0"/>
                        <a:t> johtajien puute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baseline="0" dirty="0"/>
                        <a:t>Heikko sotilaskuri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baseline="0" dirty="0"/>
                        <a:t>Tappiot söivät taistelutahtoa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4995">
                <a:tc>
                  <a:txBody>
                    <a:bodyPr/>
                    <a:lstStyle/>
                    <a:p>
                      <a:r>
                        <a:rPr lang="fi-FI" dirty="0"/>
                        <a:t>Tulos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Hävisivät</a:t>
                      </a:r>
                      <a:r>
                        <a:rPr lang="fi-FI" baseline="0" dirty="0"/>
                        <a:t> sodan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Voittivat sodan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4995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191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BEB1F66-37C0-4D5D-B130-71AEBDB1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625556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200"/>
              <a:t>Suomi itsenäistyi 6.12.1917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BA0024E-7229-4F55-B9F6-1A3EB7D74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/>
          <a:srcRect t="2709" r="-2" b="-2"/>
          <a:stretch/>
        </p:blipFill>
        <p:spPr>
          <a:xfrm>
            <a:off x="7557315" y="10"/>
            <a:ext cx="4634685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EC9835E-03D3-4D0F-9408-14C8B62C0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90DBECB-9D03-49A2-8949-5E3EC4CCA30B}"/>
              </a:ext>
            </a:extLst>
          </p:cNvPr>
          <p:cNvSpPr txBox="1"/>
          <p:nvPr/>
        </p:nvSpPr>
        <p:spPr>
          <a:xfrm>
            <a:off x="914400" y="1704975"/>
            <a:ext cx="6010275" cy="470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E374F1D4-0F4D-42FA-98E0-88542A0DE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01564" y="717286"/>
            <a:ext cx="1008836" cy="1008836"/>
          </a:xfrm>
          <a:prstGeom prst="rect">
            <a:avLst/>
          </a:prstGeom>
        </p:spPr>
      </p:pic>
      <p:sp>
        <p:nvSpPr>
          <p:cNvPr id="7" name="Nuoli: Oikea 6">
            <a:extLst>
              <a:ext uri="{FF2B5EF4-FFF2-40B4-BE49-F238E27FC236}">
                <a16:creationId xmlns:a16="http://schemas.microsoft.com/office/drawing/2014/main" id="{A49B9664-A3A9-4F05-A249-247CFB677E25}"/>
              </a:ext>
            </a:extLst>
          </p:cNvPr>
          <p:cNvSpPr/>
          <p:nvPr/>
        </p:nvSpPr>
        <p:spPr>
          <a:xfrm>
            <a:off x="2922630" y="452718"/>
            <a:ext cx="2748735" cy="1466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dirty="0"/>
              <a:t>1. </a:t>
            </a:r>
            <a:r>
              <a:rPr lang="fi-FI" sz="2800" dirty="0" err="1"/>
              <a:t>Klik</a:t>
            </a:r>
            <a:r>
              <a:rPr lang="fi-FI" sz="2800" dirty="0"/>
              <a:t>!</a:t>
            </a:r>
          </a:p>
        </p:txBody>
      </p:sp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8E852274-8B52-455C-9F5B-47D6124F1D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5501482"/>
            <a:ext cx="1253310" cy="1253310"/>
          </a:xfrm>
          <a:prstGeom prst="rect">
            <a:avLst/>
          </a:prstGeom>
        </p:spPr>
      </p:pic>
      <p:sp>
        <p:nvSpPr>
          <p:cNvPr id="9" name="Nuoli: Oikea 8">
            <a:extLst>
              <a:ext uri="{FF2B5EF4-FFF2-40B4-BE49-F238E27FC236}">
                <a16:creationId xmlns:a16="http://schemas.microsoft.com/office/drawing/2014/main" id="{4EBABFCF-ECDE-44C7-9359-AD2DD96D3DB8}"/>
              </a:ext>
            </a:extLst>
          </p:cNvPr>
          <p:cNvSpPr/>
          <p:nvPr/>
        </p:nvSpPr>
        <p:spPr>
          <a:xfrm>
            <a:off x="3503612" y="5346645"/>
            <a:ext cx="2497952" cy="1253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2. </a:t>
            </a:r>
            <a:r>
              <a:rPr lang="fi-FI" dirty="0" err="1"/>
              <a:t>Klik</a:t>
            </a:r>
            <a:r>
              <a:rPr lang="fi-FI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894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3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Ellipsi 3"/>
          <p:cNvSpPr/>
          <p:nvPr/>
        </p:nvSpPr>
        <p:spPr>
          <a:xfrm>
            <a:off x="3642963" y="2983779"/>
            <a:ext cx="3090930" cy="1790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Miksi sota syttyi?</a:t>
            </a:r>
          </a:p>
        </p:txBody>
      </p:sp>
      <p:sp>
        <p:nvSpPr>
          <p:cNvPr id="5" name="Ellipsi 4"/>
          <p:cNvSpPr/>
          <p:nvPr/>
        </p:nvSpPr>
        <p:spPr>
          <a:xfrm>
            <a:off x="4972639" y="1919071"/>
            <a:ext cx="2434107" cy="12505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1. Köyhien ahdinko</a:t>
            </a:r>
          </a:p>
        </p:txBody>
      </p:sp>
      <p:sp>
        <p:nvSpPr>
          <p:cNvPr id="6" name="Ellipsi 5"/>
          <p:cNvSpPr/>
          <p:nvPr/>
        </p:nvSpPr>
        <p:spPr>
          <a:xfrm>
            <a:off x="2018538" y="2446161"/>
            <a:ext cx="2472744" cy="134649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2. Valtatyhjiö</a:t>
            </a:r>
          </a:p>
        </p:txBody>
      </p:sp>
      <p:sp>
        <p:nvSpPr>
          <p:cNvPr id="7" name="Ellipsi 6"/>
          <p:cNvSpPr/>
          <p:nvPr/>
        </p:nvSpPr>
        <p:spPr>
          <a:xfrm>
            <a:off x="9105402" y="95329"/>
            <a:ext cx="3086598" cy="1957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/>
              <a:t>ensimmäinen maailman-sota</a:t>
            </a:r>
          </a:p>
        </p:txBody>
      </p:sp>
      <p:sp>
        <p:nvSpPr>
          <p:cNvPr id="8" name="Ellipsi 7"/>
          <p:cNvSpPr/>
          <p:nvPr/>
        </p:nvSpPr>
        <p:spPr>
          <a:xfrm>
            <a:off x="4725088" y="4690348"/>
            <a:ext cx="2546277" cy="90152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3. Esimerkki Venäjältä</a:t>
            </a:r>
          </a:p>
        </p:txBody>
      </p:sp>
      <p:sp>
        <p:nvSpPr>
          <p:cNvPr id="9" name="Ellipsi 8"/>
          <p:cNvSpPr/>
          <p:nvPr/>
        </p:nvSpPr>
        <p:spPr>
          <a:xfrm>
            <a:off x="4079761" y="940931"/>
            <a:ext cx="2356834" cy="11381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Maaseutu</a:t>
            </a:r>
          </a:p>
        </p:txBody>
      </p:sp>
      <p:sp>
        <p:nvSpPr>
          <p:cNvPr id="10" name="Ellipsi 9"/>
          <p:cNvSpPr/>
          <p:nvPr/>
        </p:nvSpPr>
        <p:spPr>
          <a:xfrm>
            <a:off x="7096259" y="2552828"/>
            <a:ext cx="1991442" cy="12447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Kaupungit</a:t>
            </a:r>
          </a:p>
        </p:txBody>
      </p:sp>
      <p:sp>
        <p:nvSpPr>
          <p:cNvPr id="11" name="Ellipsi 10"/>
          <p:cNvSpPr/>
          <p:nvPr/>
        </p:nvSpPr>
        <p:spPr>
          <a:xfrm>
            <a:off x="5769735" y="95329"/>
            <a:ext cx="2653048" cy="1201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Torppareiden asema</a:t>
            </a:r>
          </a:p>
        </p:txBody>
      </p:sp>
      <p:sp>
        <p:nvSpPr>
          <p:cNvPr id="12" name="Ellipsi 11"/>
          <p:cNvSpPr/>
          <p:nvPr/>
        </p:nvSpPr>
        <p:spPr>
          <a:xfrm>
            <a:off x="8936133" y="2566225"/>
            <a:ext cx="2416957" cy="874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Elintarvike-pula</a:t>
            </a:r>
          </a:p>
        </p:txBody>
      </p:sp>
      <p:sp>
        <p:nvSpPr>
          <p:cNvPr id="13" name="Ellipsi 12"/>
          <p:cNvSpPr/>
          <p:nvPr/>
        </p:nvSpPr>
        <p:spPr>
          <a:xfrm>
            <a:off x="7920058" y="3640502"/>
            <a:ext cx="2129795" cy="1622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Pitkät päivät, huono palkkataso</a:t>
            </a:r>
          </a:p>
        </p:txBody>
      </p:sp>
      <p:sp>
        <p:nvSpPr>
          <p:cNvPr id="14" name="Ellipsi 13"/>
          <p:cNvSpPr/>
          <p:nvPr/>
        </p:nvSpPr>
        <p:spPr>
          <a:xfrm>
            <a:off x="1294442" y="908793"/>
            <a:ext cx="3211173" cy="1622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Eduskuntauudistus -&gt; ei muutosta</a:t>
            </a:r>
          </a:p>
          <a:p>
            <a:pPr algn="ctr"/>
            <a:r>
              <a:rPr lang="fi-FI" dirty="0"/>
              <a:t> -&gt;keisari yhä ylin</a:t>
            </a:r>
          </a:p>
        </p:txBody>
      </p:sp>
      <p:sp>
        <p:nvSpPr>
          <p:cNvPr id="16" name="Alanuoli 15"/>
          <p:cNvSpPr/>
          <p:nvPr/>
        </p:nvSpPr>
        <p:spPr>
          <a:xfrm>
            <a:off x="10425080" y="1788470"/>
            <a:ext cx="919466" cy="10469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Ellipsi 16"/>
          <p:cNvSpPr/>
          <p:nvPr/>
        </p:nvSpPr>
        <p:spPr>
          <a:xfrm>
            <a:off x="10157156" y="4288223"/>
            <a:ext cx="1455313" cy="772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NÄLKÄ!</a:t>
            </a:r>
          </a:p>
        </p:txBody>
      </p:sp>
      <p:sp>
        <p:nvSpPr>
          <p:cNvPr id="18" name="Alanuoli 17"/>
          <p:cNvSpPr/>
          <p:nvPr/>
        </p:nvSpPr>
        <p:spPr>
          <a:xfrm>
            <a:off x="10717089" y="3246805"/>
            <a:ext cx="631216" cy="10945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/>
          <p:cNvSpPr/>
          <p:nvPr/>
        </p:nvSpPr>
        <p:spPr>
          <a:xfrm>
            <a:off x="7457839" y="1660485"/>
            <a:ext cx="2077130" cy="911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Työttömyys</a:t>
            </a:r>
          </a:p>
        </p:txBody>
      </p:sp>
      <p:sp>
        <p:nvSpPr>
          <p:cNvPr id="20" name="Ellipsi 19"/>
          <p:cNvSpPr/>
          <p:nvPr/>
        </p:nvSpPr>
        <p:spPr>
          <a:xfrm>
            <a:off x="-114725" y="2618179"/>
            <a:ext cx="2478592" cy="16453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Kesällä 1917 valtalaki ei toteutunut</a:t>
            </a:r>
          </a:p>
        </p:txBody>
      </p:sp>
      <p:sp>
        <p:nvSpPr>
          <p:cNvPr id="21" name="Nuoli oikealle 20"/>
          <p:cNvSpPr/>
          <p:nvPr/>
        </p:nvSpPr>
        <p:spPr>
          <a:xfrm rot="5148970">
            <a:off x="76559" y="4610005"/>
            <a:ext cx="1666688" cy="7727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Ellipsi 21"/>
          <p:cNvSpPr/>
          <p:nvPr/>
        </p:nvSpPr>
        <p:spPr>
          <a:xfrm>
            <a:off x="194005" y="5577871"/>
            <a:ext cx="4232420" cy="1280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Sosiaalidemokraatit vähemmistöön eduskunnassa</a:t>
            </a:r>
          </a:p>
        </p:txBody>
      </p:sp>
      <p:sp>
        <p:nvSpPr>
          <p:cNvPr id="23" name="Nuoli oikealle 22"/>
          <p:cNvSpPr/>
          <p:nvPr/>
        </p:nvSpPr>
        <p:spPr>
          <a:xfrm>
            <a:off x="3882981" y="6055323"/>
            <a:ext cx="1383104" cy="5666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Ellipsi 23"/>
          <p:cNvSpPr/>
          <p:nvPr/>
        </p:nvSpPr>
        <p:spPr>
          <a:xfrm>
            <a:off x="5322176" y="5823233"/>
            <a:ext cx="2936383" cy="1114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Työväestö koki ettei heillä ollut valtaa</a:t>
            </a:r>
          </a:p>
        </p:txBody>
      </p:sp>
      <p:sp>
        <p:nvSpPr>
          <p:cNvPr id="25" name="Alanuoli 24"/>
          <p:cNvSpPr/>
          <p:nvPr/>
        </p:nvSpPr>
        <p:spPr>
          <a:xfrm>
            <a:off x="10884812" y="4893680"/>
            <a:ext cx="653309" cy="81994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Nuoli oikealle 25"/>
          <p:cNvSpPr/>
          <p:nvPr/>
        </p:nvSpPr>
        <p:spPr>
          <a:xfrm>
            <a:off x="8334923" y="6043434"/>
            <a:ext cx="977471" cy="60960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Ellipsi 26"/>
          <p:cNvSpPr/>
          <p:nvPr/>
        </p:nvSpPr>
        <p:spPr>
          <a:xfrm>
            <a:off x="9312394" y="5713337"/>
            <a:ext cx="2665926" cy="1114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Vaadittiin muutosta! </a:t>
            </a:r>
          </a:p>
        </p:txBody>
      </p:sp>
      <p:sp>
        <p:nvSpPr>
          <p:cNvPr id="28" name="Alanuoli 27"/>
          <p:cNvSpPr/>
          <p:nvPr/>
        </p:nvSpPr>
        <p:spPr>
          <a:xfrm rot="19757859">
            <a:off x="8709120" y="576992"/>
            <a:ext cx="464117" cy="584389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Ellipsi 28"/>
          <p:cNvSpPr/>
          <p:nvPr/>
        </p:nvSpPr>
        <p:spPr>
          <a:xfrm>
            <a:off x="-139069" y="1685070"/>
            <a:ext cx="2449284" cy="10116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=&gt; pettymys</a:t>
            </a:r>
          </a:p>
        </p:txBody>
      </p:sp>
      <p:sp>
        <p:nvSpPr>
          <p:cNvPr id="30" name="Ellipsi 29"/>
          <p:cNvSpPr/>
          <p:nvPr/>
        </p:nvSpPr>
        <p:spPr>
          <a:xfrm>
            <a:off x="3642963" y="-10736"/>
            <a:ext cx="2073499" cy="960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Työttömyys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7220C441-7424-46FB-90C4-456DD5C886C5}"/>
              </a:ext>
            </a:extLst>
          </p:cNvPr>
          <p:cNvSpPr/>
          <p:nvPr/>
        </p:nvSpPr>
        <p:spPr>
          <a:xfrm>
            <a:off x="2026332" y="3717854"/>
            <a:ext cx="1902230" cy="1280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Ei järjestys-valtaa</a:t>
            </a:r>
          </a:p>
        </p:txBody>
      </p:sp>
      <p:pic>
        <p:nvPicPr>
          <p:cNvPr id="3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1B905093-CC0C-493C-BB14-5E3D6D65B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12138" y="1943227"/>
            <a:ext cx="860623" cy="860623"/>
          </a:xfrm>
          <a:prstGeom prst="rect">
            <a:avLst/>
          </a:prstGeom>
        </p:spPr>
      </p:pic>
      <p:pic>
        <p:nvPicPr>
          <p:cNvPr id="3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BD328A02-8E42-42E1-8DCF-6231E2919B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4617" y="2294922"/>
            <a:ext cx="919459" cy="773913"/>
          </a:xfrm>
          <a:prstGeom prst="rect">
            <a:avLst/>
          </a:prstGeom>
        </p:spPr>
      </p:pic>
      <p:pic>
        <p:nvPicPr>
          <p:cNvPr id="37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4A5DA819-D5DD-47AE-9807-823FEB4B0D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9846" y="4712005"/>
            <a:ext cx="865866" cy="86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647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695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90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0E71C09C-99DE-4ED2-80F0-8C78DC689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6175160" y="3715017"/>
            <a:ext cx="2220766" cy="3142983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1031392" y="1443318"/>
            <a:ext cx="4471134" cy="22538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u="sng" dirty="0" err="1"/>
              <a:t>V</a:t>
            </a:r>
            <a:r>
              <a:rPr lang="fi-FI" sz="2400" b="1" u="sng" dirty="0" err="1">
                <a:solidFill>
                  <a:schemeClr val="bg1"/>
                </a:solidFill>
              </a:rPr>
              <a:t>Suojeluskunnat</a:t>
            </a:r>
            <a:r>
              <a:rPr lang="fi-FI" sz="2400" b="1" u="sng" dirty="0">
                <a:solidFill>
                  <a:schemeClr val="bg1"/>
                </a:solidFill>
              </a:rPr>
              <a:t> = valkoiset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Porvarit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Talonpojat, kaupunkien omistavaluokka (jääkärit)</a:t>
            </a:r>
          </a:p>
          <a:p>
            <a:r>
              <a:rPr lang="fi-FI" dirty="0">
                <a:solidFill>
                  <a:schemeClr val="bg1"/>
                </a:solidFill>
              </a:rPr>
              <a:t>=&gt; Ne joilla oli menetettävää</a:t>
            </a:r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6096000" y="1287122"/>
            <a:ext cx="5254580" cy="2300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u="sng" dirty="0"/>
              <a:t>Punakaartit = punaiset</a:t>
            </a:r>
          </a:p>
          <a:p>
            <a:pPr marL="285750" indent="-285750">
              <a:buFontTx/>
              <a:buChar char="-"/>
            </a:pPr>
            <a:r>
              <a:rPr lang="fi-FI" dirty="0"/>
              <a:t>Torpparit</a:t>
            </a:r>
          </a:p>
          <a:p>
            <a:pPr marL="285750" indent="-285750">
              <a:buFontTx/>
              <a:buChar char="-"/>
            </a:pPr>
            <a:r>
              <a:rPr lang="fi-FI" dirty="0"/>
              <a:t>Työväki</a:t>
            </a:r>
          </a:p>
          <a:p>
            <a:pPr marL="285750" indent="-285750">
              <a:buFontTx/>
              <a:buChar char="-"/>
            </a:pPr>
            <a:r>
              <a:rPr lang="fi-FI" dirty="0"/>
              <a:t>Venäläisiä (jopa 70 000)</a:t>
            </a:r>
          </a:p>
          <a:p>
            <a:pPr marL="285750" indent="-285750">
              <a:buFontTx/>
              <a:buChar char="-"/>
            </a:pPr>
            <a:r>
              <a:rPr lang="fi-FI" dirty="0"/>
              <a:t>Sosialistit</a:t>
            </a:r>
          </a:p>
          <a:p>
            <a:r>
              <a:rPr lang="fi-FI" dirty="0"/>
              <a:t>=&gt; Ne joilla ei ollut menetettävää</a:t>
            </a:r>
          </a:p>
        </p:txBody>
      </p:sp>
      <p:sp>
        <p:nvSpPr>
          <p:cNvPr id="6" name="Alanuoli 5"/>
          <p:cNvSpPr/>
          <p:nvPr/>
        </p:nvSpPr>
        <p:spPr>
          <a:xfrm>
            <a:off x="9787703" y="2855890"/>
            <a:ext cx="1017431" cy="11462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/>
          </a:p>
        </p:txBody>
      </p:sp>
      <p:sp>
        <p:nvSpPr>
          <p:cNvPr id="8" name="Suorakulmio 7"/>
          <p:cNvSpPr/>
          <p:nvPr/>
        </p:nvSpPr>
        <p:spPr>
          <a:xfrm>
            <a:off x="-17277" y="4977644"/>
            <a:ext cx="3500522" cy="18803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Suojeluskunnista senaatin virallisia joukkoja tammikuussa 1917</a:t>
            </a: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=&gt; TEHTÄVÄ RAUHOITTAA TILANNE</a:t>
            </a:r>
          </a:p>
          <a:p>
            <a:pPr algn="ctr"/>
            <a:endParaRPr lang="fi-FI" sz="2000" b="1" dirty="0">
              <a:solidFill>
                <a:schemeClr val="bg1"/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651" y="3802611"/>
            <a:ext cx="2643936" cy="2961209"/>
          </a:xfrm>
          <a:prstGeom prst="rect">
            <a:avLst/>
          </a:prstGeom>
        </p:spPr>
      </p:pic>
      <p:sp>
        <p:nvSpPr>
          <p:cNvPr id="10" name="Suorakulmio 9"/>
          <p:cNvSpPr/>
          <p:nvPr/>
        </p:nvSpPr>
        <p:spPr>
          <a:xfrm>
            <a:off x="8395926" y="4204447"/>
            <a:ext cx="3796074" cy="2635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Marraskuun yleislakko 1917</a:t>
            </a:r>
          </a:p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fi-FI" b="1" dirty="0"/>
              <a:t>Tunne joukkovoimasta</a:t>
            </a:r>
          </a:p>
          <a:p>
            <a:pPr marL="285750" indent="-285750" algn="ctr">
              <a:buFont typeface="Symbol" panose="05050102010706020507" pitchFamily="18" charset="2"/>
              <a:buChar char="Þ"/>
            </a:pPr>
            <a:endParaRPr lang="fi-FI" b="1" dirty="0"/>
          </a:p>
          <a:p>
            <a:pPr algn="ctr"/>
            <a:r>
              <a:rPr lang="fi-FI" b="1" dirty="0"/>
              <a:t>HOX!  Iso osa SDP:stä irtisanoutui vallankumouksesta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05EB4DE0-8FB0-4B5B-9455-EE5CFC60E1EB}"/>
              </a:ext>
            </a:extLst>
          </p:cNvPr>
          <p:cNvSpPr/>
          <p:nvPr/>
        </p:nvSpPr>
        <p:spPr>
          <a:xfrm>
            <a:off x="841420" y="253048"/>
            <a:ext cx="9404723" cy="915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/>
              <a:t>KANSA PYRKI TURVAAMAAN OMAN TURVALLISUUTENSA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E7981F31-F5D3-47ED-91EE-6ADA4444B575}"/>
              </a:ext>
            </a:extLst>
          </p:cNvPr>
          <p:cNvSpPr/>
          <p:nvPr/>
        </p:nvSpPr>
        <p:spPr>
          <a:xfrm>
            <a:off x="1710546" y="3893400"/>
            <a:ext cx="2419753" cy="7371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12"/>
              </a:rPr>
              <a:t>C.G.E Mannerheim</a:t>
            </a:r>
            <a:endParaRPr lang="fi-FI" dirty="0"/>
          </a:p>
        </p:txBody>
      </p:sp>
      <p:pic>
        <p:nvPicPr>
          <p:cNvPr id="1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2FBFD08A-3942-4DE4-B429-EA33C43CA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02337" y="2328810"/>
            <a:ext cx="1100189" cy="1100189"/>
          </a:xfrm>
          <a:prstGeom prst="rect">
            <a:avLst/>
          </a:prstGeom>
        </p:spPr>
      </p:pic>
      <p:pic>
        <p:nvPicPr>
          <p:cNvPr id="1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6DA2A7E-F8B5-47A4-B3CC-CEF4A6F51C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79131" y="1684273"/>
            <a:ext cx="1525458" cy="1525458"/>
          </a:xfrm>
          <a:prstGeom prst="rect">
            <a:avLst/>
          </a:prstGeom>
        </p:spPr>
      </p:pic>
      <p:pic>
        <p:nvPicPr>
          <p:cNvPr id="1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5459E6C6-DE28-467A-8D79-6033D7D5BD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826" y="2839316"/>
            <a:ext cx="992649" cy="992649"/>
          </a:xfrm>
          <a:prstGeom prst="rect">
            <a:avLst/>
          </a:prstGeom>
        </p:spPr>
      </p:pic>
      <p:pic>
        <p:nvPicPr>
          <p:cNvPr id="1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E2544C4D-8022-4D23-BCEA-3EADE533C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76975" y="3815908"/>
            <a:ext cx="1010890" cy="1010890"/>
          </a:xfrm>
          <a:prstGeom prst="rect">
            <a:avLst/>
          </a:prstGeom>
        </p:spPr>
      </p:pic>
      <p:sp>
        <p:nvSpPr>
          <p:cNvPr id="17" name="Nuoli: Oikea 16">
            <a:extLst>
              <a:ext uri="{FF2B5EF4-FFF2-40B4-BE49-F238E27FC236}">
                <a16:creationId xmlns:a16="http://schemas.microsoft.com/office/drawing/2014/main" id="{0DCDA59A-538C-4024-A65D-9EE14195D89F}"/>
              </a:ext>
            </a:extLst>
          </p:cNvPr>
          <p:cNvSpPr/>
          <p:nvPr/>
        </p:nvSpPr>
        <p:spPr>
          <a:xfrm>
            <a:off x="158639" y="3851263"/>
            <a:ext cx="1606973" cy="97553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>
                <a:solidFill>
                  <a:schemeClr val="bg1"/>
                </a:solidFill>
              </a:rPr>
              <a:t>Klik</a:t>
            </a:r>
            <a:r>
              <a:rPr lang="fi-FI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0394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4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0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6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E9B0B1-E948-45E0-96ED-C410B0AE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D9B5A777-171F-46A1-B64E-6DD5A8CA04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660607"/>
              </p:ext>
            </p:extLst>
          </p:nvPr>
        </p:nvGraphicFramePr>
        <p:xfrm>
          <a:off x="65314" y="1642188"/>
          <a:ext cx="9985520" cy="426409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96380">
                  <a:extLst>
                    <a:ext uri="{9D8B030D-6E8A-4147-A177-3AD203B41FA5}">
                      <a16:colId xmlns:a16="http://schemas.microsoft.com/office/drawing/2014/main" val="992043715"/>
                    </a:ext>
                  </a:extLst>
                </a:gridCol>
                <a:gridCol w="2496380">
                  <a:extLst>
                    <a:ext uri="{9D8B030D-6E8A-4147-A177-3AD203B41FA5}">
                      <a16:colId xmlns:a16="http://schemas.microsoft.com/office/drawing/2014/main" val="823263448"/>
                    </a:ext>
                  </a:extLst>
                </a:gridCol>
                <a:gridCol w="2496380">
                  <a:extLst>
                    <a:ext uri="{9D8B030D-6E8A-4147-A177-3AD203B41FA5}">
                      <a16:colId xmlns:a16="http://schemas.microsoft.com/office/drawing/2014/main" val="2228233812"/>
                    </a:ext>
                  </a:extLst>
                </a:gridCol>
                <a:gridCol w="2496380">
                  <a:extLst>
                    <a:ext uri="{9D8B030D-6E8A-4147-A177-3AD203B41FA5}">
                      <a16:colId xmlns:a16="http://schemas.microsoft.com/office/drawing/2014/main" val="1650896182"/>
                    </a:ext>
                  </a:extLst>
                </a:gridCol>
              </a:tblGrid>
              <a:tr h="2132045">
                <a:tc>
                  <a:txBody>
                    <a:bodyPr/>
                    <a:lstStyle/>
                    <a:p>
                      <a:r>
                        <a:rPr lang="fi-FI" b="0" dirty="0"/>
                        <a:t>Punakaarti eli punaiset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i-FI" b="0" dirty="0"/>
                        <a:t>80 000 suomalaista + 4000 venäläistä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i-FI" b="0" dirty="0"/>
                        <a:t>Aseita venäläisiltä joukoista ja Pietarin </a:t>
                      </a:r>
                      <a:r>
                        <a:rPr lang="fi-FI" b="0" dirty="0" err="1"/>
                        <a:t>vallankumoukselli-sesta</a:t>
                      </a:r>
                      <a:r>
                        <a:rPr lang="fi-FI" b="0" dirty="0"/>
                        <a:t> ryhmältä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i-FI" b="0" dirty="0"/>
                        <a:t>Ei juurikaan koulutettua, ei upseereja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70613696"/>
                  </a:ext>
                </a:extLst>
              </a:tr>
              <a:tr h="2132045">
                <a:tc>
                  <a:txBody>
                    <a:bodyPr/>
                    <a:lstStyle/>
                    <a:p>
                      <a:r>
                        <a:rPr lang="fi-FI" dirty="0"/>
                        <a:t>Suojeluskunnat eli valkoiset </a:t>
                      </a:r>
                    </a:p>
                    <a:p>
                      <a:r>
                        <a:rPr lang="fi-FI" dirty="0"/>
                        <a:t>(hallituksen joukot)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80 000-90 000 suomalaista, 2000 jääkäriä ja 12 000 saksalaista, pieni joukko ruotsalaisia vapaaehtoisia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Aseita omasta takaa ja jääkäreillä aseita Saksasta tullessa. Saksalaisilla omat aseet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Jääkäreitä koulutettu Saksassa, joitain venäjällä koulutuksen saaneita ammattiupseereja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965500"/>
                  </a:ext>
                </a:extLst>
              </a:tr>
            </a:tbl>
          </a:graphicData>
        </a:graphic>
      </p:graphicFrame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4AD07F8A-971E-4A18-A9BC-5863358B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222872"/>
              </p:ext>
            </p:extLst>
          </p:nvPr>
        </p:nvGraphicFramePr>
        <p:xfrm>
          <a:off x="10050834" y="1642187"/>
          <a:ext cx="2256971" cy="4264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971">
                  <a:extLst>
                    <a:ext uri="{9D8B030D-6E8A-4147-A177-3AD203B41FA5}">
                      <a16:colId xmlns:a16="http://schemas.microsoft.com/office/drawing/2014/main" val="3722544014"/>
                    </a:ext>
                  </a:extLst>
                </a:gridCol>
              </a:tblGrid>
              <a:tr h="2132045">
                <a:tc>
                  <a:txBody>
                    <a:bodyPr/>
                    <a:lstStyle/>
                    <a:p>
                      <a:r>
                        <a:rPr lang="fi-FI" b="0" dirty="0"/>
                        <a:t>Neuvosto-Venäjä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838978"/>
                  </a:ext>
                </a:extLst>
              </a:tr>
              <a:tr h="2132045">
                <a:tc>
                  <a:txBody>
                    <a:bodyPr/>
                    <a:lstStyle/>
                    <a:p>
                      <a:r>
                        <a:rPr lang="fi-FI" dirty="0"/>
                        <a:t>Saksa ja Ruotsi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793206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E249360F-A193-420C-9155-53BEBADA95B4}"/>
              </a:ext>
            </a:extLst>
          </p:cNvPr>
          <p:cNvSpPr/>
          <p:nvPr/>
        </p:nvSpPr>
        <p:spPr>
          <a:xfrm>
            <a:off x="36439" y="783768"/>
            <a:ext cx="2537927" cy="8584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/>
              <a:t>Nimitys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AE6BF42-DC42-487C-B1F9-EA9B6F7F906B}"/>
              </a:ext>
            </a:extLst>
          </p:cNvPr>
          <p:cNvSpPr/>
          <p:nvPr/>
        </p:nvSpPr>
        <p:spPr>
          <a:xfrm>
            <a:off x="2603241" y="783771"/>
            <a:ext cx="2463281" cy="8584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Joukkojen vahvuus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F6630EDD-C2E1-4513-974D-580DF085619D}"/>
              </a:ext>
            </a:extLst>
          </p:cNvPr>
          <p:cNvSpPr/>
          <p:nvPr/>
        </p:nvSpPr>
        <p:spPr>
          <a:xfrm>
            <a:off x="5066522" y="783770"/>
            <a:ext cx="2521031" cy="8584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Aseistus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3F659DFF-EE2B-41C1-810A-54675401E66A}"/>
              </a:ext>
            </a:extLst>
          </p:cNvPr>
          <p:cNvSpPr/>
          <p:nvPr/>
        </p:nvSpPr>
        <p:spPr>
          <a:xfrm>
            <a:off x="7587553" y="783768"/>
            <a:ext cx="2463281" cy="8584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Sodanjohto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6A1370D-7219-4050-82C1-771B130A7B9A}"/>
              </a:ext>
            </a:extLst>
          </p:cNvPr>
          <p:cNvSpPr/>
          <p:nvPr/>
        </p:nvSpPr>
        <p:spPr>
          <a:xfrm>
            <a:off x="10050834" y="783768"/>
            <a:ext cx="2141166" cy="8584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Tukijat</a:t>
            </a:r>
          </a:p>
        </p:txBody>
      </p:sp>
    </p:spTree>
    <p:extLst>
      <p:ext uri="{BB962C8B-B14F-4D97-AF65-F5344CB8AC3E}">
        <p14:creationId xmlns:p14="http://schemas.microsoft.com/office/powerpoint/2010/main" val="3123273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3741" y="452718"/>
            <a:ext cx="9404723" cy="1400530"/>
          </a:xfrm>
        </p:spPr>
        <p:txBody>
          <a:bodyPr/>
          <a:lstStyle/>
          <a:p>
            <a:endParaRPr lang="fi-FI" sz="36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Eduskunta antaa senaatille oikeudet palauttaa järjestysvallan maahan (12.1)</a:t>
            </a:r>
          </a:p>
          <a:p>
            <a:pPr marL="0" indent="0">
              <a:buNone/>
            </a:pPr>
            <a:r>
              <a:rPr lang="fi-FI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Punaiset aloittavat vallankumouksen Helsingissä( 28.1)</a:t>
            </a:r>
          </a:p>
          <a:p>
            <a:pPr marL="0" indent="0">
              <a:buNone/>
            </a:pPr>
            <a:r>
              <a:rPr lang="fi-FI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Suojeluskunnat alkavat aseista riisua venäläisiä Pohjanmaalla (28.1)</a:t>
            </a:r>
          </a:p>
          <a:p>
            <a:pPr marL="0" indent="0">
              <a:buNone/>
            </a:pPr>
            <a:r>
              <a:rPr lang="fi-FI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Senaatti siirtyy Vaasaan </a:t>
            </a:r>
          </a:p>
          <a:p>
            <a:pPr marL="0" indent="0">
              <a:buNone/>
            </a:pPr>
            <a:r>
              <a:rPr lang="fi-FI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Jääkärit Saksasta valkoisten avuksi (25.2)</a:t>
            </a:r>
          </a:p>
          <a:p>
            <a:pPr marL="0" indent="0">
              <a:buNone/>
            </a:pPr>
            <a:r>
              <a:rPr lang="fi-FI" sz="2500" dirty="0"/>
              <a:t>5. Aloite sodassa valkoisille (helmi-maaliskuun vaihe)</a:t>
            </a:r>
          </a:p>
          <a:p>
            <a:pPr marL="0" indent="0">
              <a:buNone/>
            </a:pPr>
            <a:r>
              <a:rPr lang="fi-FI" sz="2500" dirty="0"/>
              <a:t>6. Saksalaisten maihinnousu / Saksan Itämeren divisioona n. 12 500 miestä (Maalis-huhtikuu)</a:t>
            </a:r>
          </a:p>
          <a:p>
            <a:pPr marL="0" indent="0">
              <a:buNone/>
            </a:pPr>
            <a:r>
              <a:rPr lang="fi-FI" sz="2500" dirty="0"/>
              <a:t>7. Tampereen taistelut (16.3-6.4)</a:t>
            </a:r>
          </a:p>
          <a:p>
            <a:pPr marL="0" indent="0">
              <a:buNone/>
            </a:pPr>
            <a:r>
              <a:rPr lang="fi-FI" sz="2500" dirty="0"/>
              <a:t>8. Saksalaiset valtasivat Helsingin (huhtikuun puoliväli)</a:t>
            </a:r>
          </a:p>
          <a:p>
            <a:pPr marL="0" indent="0">
              <a:buNone/>
            </a:pPr>
            <a:r>
              <a:rPr lang="fi-FI" sz="2500" dirty="0"/>
              <a:t>9. Punaiset antautuvat (</a:t>
            </a:r>
            <a:r>
              <a:rPr lang="fi-FI" sz="2500" dirty="0" err="1"/>
              <a:t>alk</a:t>
            </a:r>
            <a:r>
              <a:rPr lang="fi-FI" sz="2500" dirty="0"/>
              <a:t> 2.5.)</a:t>
            </a:r>
          </a:p>
          <a:p>
            <a:pPr marL="0" indent="0">
              <a:buNone/>
            </a:pPr>
            <a:r>
              <a:rPr lang="fi-FI" sz="2500" dirty="0"/>
              <a:t>10. </a:t>
            </a:r>
            <a:r>
              <a:rPr lang="fi-FI" sz="2500" dirty="0">
                <a:hlinkClick r:id="rId10"/>
              </a:rPr>
              <a:t>Voitonparaati Helsingissä (16.5)</a:t>
            </a:r>
            <a:endParaRPr lang="fi-FI" sz="2500" dirty="0"/>
          </a:p>
          <a:p>
            <a:pPr marL="457200" indent="-457200">
              <a:buAutoNum type="arabicPeriod" startAt="8"/>
            </a:pPr>
            <a:endParaRPr lang="fi-FI" dirty="0"/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FAD2C440-D428-4318-9E63-962BB0257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2432" y="451443"/>
            <a:ext cx="1099781" cy="1099781"/>
          </a:xfrm>
          <a:prstGeom prst="rect">
            <a:avLst/>
          </a:prstGeom>
        </p:spPr>
      </p:pic>
      <p:pic>
        <p:nvPicPr>
          <p:cNvPr id="7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711A99A2-C1A9-42BB-8B3F-D4BA46423B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87558" y="2167488"/>
            <a:ext cx="891936" cy="891936"/>
          </a:xfrm>
          <a:prstGeom prst="rect">
            <a:avLst/>
          </a:prstGeom>
        </p:spPr>
      </p:pic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53087E81-BBAB-48F0-8282-7328F1410C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90187" y="4014949"/>
            <a:ext cx="986874" cy="986874"/>
          </a:xfrm>
          <a:prstGeom prst="rect">
            <a:avLst/>
          </a:prstGeom>
        </p:spPr>
      </p:pic>
      <p:pic>
        <p:nvPicPr>
          <p:cNvPr id="9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BAE91A8C-AB9F-4985-BB1F-8DD6FF0EF9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6024" y="5573162"/>
            <a:ext cx="986874" cy="986874"/>
          </a:xfrm>
          <a:prstGeom prst="rect">
            <a:avLst/>
          </a:prstGeom>
        </p:spPr>
      </p:pic>
      <p:sp>
        <p:nvSpPr>
          <p:cNvPr id="10" name="Nuoli: Vasen 9">
            <a:extLst>
              <a:ext uri="{FF2B5EF4-FFF2-40B4-BE49-F238E27FC236}">
                <a16:creationId xmlns:a16="http://schemas.microsoft.com/office/drawing/2014/main" id="{9BE340EB-A5BA-4D04-AE0E-BB62D0CB3CB1}"/>
              </a:ext>
            </a:extLst>
          </p:cNvPr>
          <p:cNvSpPr/>
          <p:nvPr/>
        </p:nvSpPr>
        <p:spPr>
          <a:xfrm>
            <a:off x="5486400" y="5712813"/>
            <a:ext cx="2360645" cy="9868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 err="1"/>
              <a:t>Klik</a:t>
            </a:r>
            <a:r>
              <a:rPr lang="fi-FI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013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8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33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58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2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3CE83AC-12D4-41BC-ADDA-AB9BE99E8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45" y="260402"/>
            <a:ext cx="11481891" cy="5869809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C770EC74-6940-472F-B3A5-1F8B9AD60A4E}"/>
              </a:ext>
            </a:extLst>
          </p:cNvPr>
          <p:cNvSpPr/>
          <p:nvPr/>
        </p:nvSpPr>
        <p:spPr>
          <a:xfrm>
            <a:off x="1075247" y="6019800"/>
            <a:ext cx="9404723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Taulukon lähde: Suomen sotasurmat –sivusto</a:t>
            </a:r>
          </a:p>
          <a:p>
            <a:pPr algn="ctr"/>
            <a:r>
              <a:rPr lang="fi-FI" dirty="0"/>
              <a:t>Linkki: http://vesta.narc.fi/cgi-bin/db2www/sotasurmaetusivu/stat2</a:t>
            </a:r>
          </a:p>
        </p:txBody>
      </p:sp>
    </p:spTree>
    <p:extLst>
      <p:ext uri="{BB962C8B-B14F-4D97-AF65-F5344CB8AC3E}">
        <p14:creationId xmlns:p14="http://schemas.microsoft.com/office/powerpoint/2010/main" val="308469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4703" y="0"/>
            <a:ext cx="10064555" cy="6858000"/>
          </a:xfrm>
          <a:prstGeom prst="rect">
            <a:avLst/>
          </a:prstGeom>
        </p:spPr>
      </p:pic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B837CFA3-D2D8-45C4-B2B1-C8239802D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486" y="684897"/>
            <a:ext cx="1894710" cy="18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4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380575" cy="489397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575" y="0"/>
            <a:ext cx="4227957" cy="6858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32" y="0"/>
            <a:ext cx="4590997" cy="6246254"/>
          </a:xfrm>
          <a:prstGeom prst="rect">
            <a:avLst/>
          </a:prstGeom>
        </p:spPr>
      </p:pic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FE65570-8630-4690-86B4-627487D1C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356" y="5003995"/>
            <a:ext cx="1592748" cy="159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i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</Words>
  <Application>Microsoft Office PowerPoint</Application>
  <PresentationFormat>Laajakuva</PresentationFormat>
  <Paragraphs>102</Paragraphs>
  <Slides>12</Slides>
  <Notes>0</Notes>
  <HiddenSlides>0</HiddenSlides>
  <MMClips>16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Symbol</vt:lpstr>
      <vt:lpstr>Wingdings 3</vt:lpstr>
      <vt:lpstr>Ioni</vt:lpstr>
      <vt:lpstr>Suomen itsenäistyminen ja vuoden 1918 sota</vt:lpstr>
      <vt:lpstr>Suomi itsenäistyi 6.12.1917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Suomen itsenäistyminen ja vuoden 1918 sota</dc:title>
  <dc:creator>Ruuskanen Maija</dc:creator>
  <cp:lastModifiedBy>Ruuskanen Maija</cp:lastModifiedBy>
  <cp:revision>13</cp:revision>
  <dcterms:created xsi:type="dcterms:W3CDTF">2019-11-18T17:14:57Z</dcterms:created>
  <dcterms:modified xsi:type="dcterms:W3CDTF">2020-01-27T14:33:10Z</dcterms:modified>
</cp:coreProperties>
</file>