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3" r:id="rId4"/>
    <p:sldId id="356" r:id="rId5"/>
    <p:sldId id="302" r:id="rId6"/>
    <p:sldId id="306" r:id="rId7"/>
    <p:sldId id="307" r:id="rId8"/>
    <p:sldId id="308" r:id="rId9"/>
    <p:sldId id="309" r:id="rId10"/>
    <p:sldId id="312" r:id="rId11"/>
    <p:sldId id="313" r:id="rId12"/>
    <p:sldId id="314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po Jani" initials="RJ" lastIdx="1" clrIdx="0">
    <p:extLst>
      <p:ext uri="{19B8F6BF-5375-455C-9EA6-DF929625EA0E}">
        <p15:presenceInfo xmlns:p15="http://schemas.microsoft.com/office/powerpoint/2012/main" userId="S-1-5-21-1072379998-894266685-1264475144-104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47F3F6-72C3-42D0-B015-5CF258A385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3F7922E1-E1D6-420B-93A0-CD5AB6A4D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9714F8D-94F1-4F8F-BD54-D72C59C7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78EA51-AF44-4B21-8083-841201028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DDBC5D5-48F9-4500-BDF4-6689BADB0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1335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2B35AF-66D4-45D4-9CAF-35BE09392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299301C-EAB0-4FFC-A8C1-1670AF189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C322954-04BE-409E-A11C-D3826BD81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CBC1AB0-C2AF-4860-9C85-F9C1A1C7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9ECF447-8BAD-493E-A152-6C8EFC9A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1599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BA2AE29-C109-489C-8ED0-7C685365B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866E89F-35B8-4694-A675-30699480CA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1CCF11C-7FF5-486D-AFAB-69CF746AF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3328DF9-918E-404F-9658-8B71BB74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CDF35C8-DE5D-4F07-94C7-FF1E8EC6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133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609600" y="1481138"/>
            <a:ext cx="5384800" cy="45259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481138"/>
            <a:ext cx="5384800" cy="452596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5347BD5-B871-41D5-A00B-AACEB8245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71FDF-3C9A-43C3-9615-E55A11DD99A4}" type="datetimeFigureOut">
              <a:rPr lang="fi-FI"/>
              <a:pPr>
                <a:defRPr/>
              </a:pPr>
              <a:t>2.12.2019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027689E2-E94D-4992-9FD7-3D5701FA0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F702BDF5-B4D9-4604-8D4D-004A9AA9C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865D2-6648-42DB-ADCD-01257615DF7B}" type="slidenum">
              <a:rPr lang="fi-FI" altLang="fi-FI"/>
              <a:pPr>
                <a:defRPr/>
              </a:pPr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30796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6832F-6CD4-47F6-9B31-130ED40C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657127-50DC-454B-AFB6-9643026BE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74CC493-BE8D-402B-A922-769DEFBA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5563F8F-4557-4515-800C-A5B286DE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962D0E5-FC12-4AEF-B36A-7CC5FA3DD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9771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E9F7F8-2E7A-4984-AB33-D5D34CC7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030A8E3-9DDB-4017-9483-6DE1698CE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7708CB-4C0A-4F1C-BA11-B2AD1BC00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6D9D7F-12EB-4649-8B0C-9298FE03E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1DB984-A99E-43DC-BA18-F0CEE13DA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429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DF65CA-32A2-4A0D-A63F-B53B773C0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919B44-4E38-4BEA-8EBC-1D6DAE4E24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E5A825C-F8F6-463E-AB23-D4CEFB19D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E3258AE-4D41-4742-8947-8876F309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D540743-9C48-48E3-8F1B-F12235FFF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0D1008F-FD03-47F7-9B97-E862593D4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8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9F0E9E-21A8-4781-849E-DD46381A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6751F3-88CB-4C07-AEC6-B2A3FEF51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D733C4-5B33-4D9E-92E8-0984EA00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D9F89DD-7A3C-44AF-914E-E11B7265D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E9A54E2-7AE4-4F25-9903-202A857AB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D12A2708-5AA0-44AA-9276-4C4A86797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863E66-3FD9-4F0E-A381-9DF4112BE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1632F22-0037-4352-8761-B9239BCDA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2352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E8098F-47D1-4071-85C8-F54A578F8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CAD5B25-23A1-4359-84CA-4541BDED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B08090F-3C6F-4CC4-9F8D-210A9428C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497D16B-9526-47D8-9D60-82B65CAF4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9869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6F2021A-2468-4698-9211-4E1F16B4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E11193-6C00-4255-AFB4-F0A6738C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454EDF9-2889-4EA2-81EF-E5D777BF6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910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0A50E5-D21F-4882-B748-963A31E4D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02656D-DBA3-4448-9043-35205632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2ABF774-3314-40BB-9176-C0C74E5F9F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99432E2-1F25-442A-968C-E8B29002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28993EC-1883-4276-A0E6-44B82CDA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EA3965-468C-4950-8A20-F4CEB87D4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57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5578B9-AB1F-402A-BB7F-E3D74F0E3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EB8461E-29D7-4C64-A29F-82E5B8B790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32866D-EADF-4D80-9351-8F3E48900E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DC7359FD-DE1E-4702-A7D8-51582329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1E36CDAC-C0AA-4DFB-AA8F-D22945380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DDBCE59-A579-476D-A223-9813217B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7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A46D2CFA-D9FB-4446-A4B0-7D2593E53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597E878-28FC-4ACD-8979-CBBE5E112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78DC87E-0478-414C-BF69-BCEF48D106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AE705-481D-4517-A4BA-1DE374DDD113}" type="datetimeFigureOut">
              <a:rPr lang="fi-FI" smtClean="0"/>
              <a:t>2.12.2019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41A3DC-E77C-4A3D-8FFF-EA5D43ED8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047B7C-361A-4B52-ACA5-FEDFF61DF1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2D365-E412-40A3-8524-C42F29032E8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493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9B38F1-B265-47BD-82C5-EFB6F10AA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Nuori tasavalta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6B2EF0F9-BA59-489F-A000-5B9254BDE3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HI03</a:t>
            </a:r>
          </a:p>
          <a:p>
            <a:r>
              <a:rPr lang="fi-FI" dirty="0"/>
              <a:t>Isoverstaan Oppikirjattomuus-hanke</a:t>
            </a:r>
          </a:p>
        </p:txBody>
      </p:sp>
    </p:spTree>
    <p:extLst>
      <p:ext uri="{BB962C8B-B14F-4D97-AF65-F5344CB8AC3E}">
        <p14:creationId xmlns:p14="http://schemas.microsoft.com/office/powerpoint/2010/main" val="229688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B4EAC4A3-456F-46F0-8EEF-7ADFE4D53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EBB49CC0-45F1-40FA-A0D3-231CBA4FC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fi-FI" altLang="fi-FI" b="1"/>
              <a:t>Miksi Suomi(kin) ajautui lamaan?</a:t>
            </a:r>
          </a:p>
          <a:p>
            <a:pPr eaLnBrk="1" hangingPunct="1"/>
            <a:r>
              <a:rPr lang="fi-FI" altLang="fi-FI"/>
              <a:t>Puutavaran kysyntä vientimaissa väheni.</a:t>
            </a:r>
          </a:p>
          <a:p>
            <a:pPr eaLnBrk="1" hangingPunct="1"/>
            <a:r>
              <a:rPr lang="fi-FI" altLang="fi-FI"/>
              <a:t>Yritykset joutuivat vaikeuksiin ja vähensivät työvoimaa.</a:t>
            </a:r>
          </a:p>
          <a:p>
            <a:pPr eaLnBrk="1" hangingPunct="1"/>
            <a:r>
              <a:rPr lang="fi-FI" altLang="fi-FI"/>
              <a:t>Ostovoiman heikkeneminen heijastui muuallekin.</a:t>
            </a:r>
          </a:p>
          <a:p>
            <a:pPr eaLnBrk="1" hangingPunct="1"/>
            <a:r>
              <a:rPr lang="fi-FI" altLang="fi-FI"/>
              <a:t>Konkurssit lisäsivät työttömyyttä edelleen.</a:t>
            </a:r>
          </a:p>
          <a:p>
            <a:pPr eaLnBrk="1" hangingPunct="1"/>
            <a:r>
              <a:rPr lang="fi-FI" altLang="fi-FI"/>
              <a:t>Maaseudulla metsätulot loppuivat: viljelijöitä konkursseihin, pakkohuutokauppoja.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60AD366-89B6-4956-BFD0-FE7562D6E9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E4405E0-0DF1-4B95-8474-793D1538832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fi-FI" altLang="fi-FI" b="1"/>
              <a:t>Talouden nousu</a:t>
            </a:r>
          </a:p>
          <a:p>
            <a:pPr eaLnBrk="1" hangingPunct="1"/>
            <a:r>
              <a:rPr lang="fi-FI" altLang="fi-FI"/>
              <a:t>Hätäaputyöt – teitä, siltoja, kouluja.</a:t>
            </a:r>
          </a:p>
          <a:p>
            <a:pPr eaLnBrk="1" hangingPunct="1"/>
            <a:r>
              <a:rPr lang="fi-FI" altLang="fi-FI"/>
              <a:t>Markan devalvointi.</a:t>
            </a:r>
          </a:p>
          <a:p>
            <a:pPr eaLnBrk="1" hangingPunct="1"/>
            <a:r>
              <a:rPr lang="fi-FI" altLang="fi-FI"/>
              <a:t>Alhainen palkkataso ja valtion sijoitustoiminta auttoivat.</a:t>
            </a:r>
          </a:p>
          <a:p>
            <a:pPr eaLnBrk="1" hangingPunct="1"/>
            <a:r>
              <a:rPr lang="fi-FI" altLang="fi-FI"/>
              <a:t>Protektionismi.</a:t>
            </a:r>
          </a:p>
          <a:p>
            <a:pPr eaLnBrk="1" hangingPunct="1"/>
            <a:r>
              <a:rPr lang="fi-FI" altLang="fi-FI"/>
              <a:t>Progressiivinen tulovero.</a:t>
            </a:r>
          </a:p>
          <a:p>
            <a:pPr eaLnBrk="1" hangingPunct="1"/>
            <a:r>
              <a:rPr lang="fi-FI" altLang="fi-FI"/>
              <a:t>Vuosikymmenen (1930) lopulla korkeasuhdanne ja talouden elpyminen.</a:t>
            </a:r>
          </a:p>
          <a:p>
            <a:pPr eaLnBrk="1" hangingPunct="1"/>
            <a:r>
              <a:rPr lang="fi-FI" altLang="fi-FI"/>
              <a:t>Liikenteen monipuolistuminen.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E6E828BB-F154-4A5D-B611-5B1CE809E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E0F85640-2E31-4A87-86A9-BD601431F2C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fi-FI" altLang="fi-FI" sz="1800" b="1"/>
              <a:t>1920-1930 –lukujen kulttuuri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fi-FI" altLang="fi-FI" sz="1800" b="1"/>
          </a:p>
        </p:txBody>
      </p:sp>
      <p:graphicFrame>
        <p:nvGraphicFramePr>
          <p:cNvPr id="67613" name="Group 29">
            <a:extLst>
              <a:ext uri="{FF2B5EF4-FFF2-40B4-BE49-F238E27FC236}">
                <a16:creationId xmlns:a16="http://schemas.microsoft.com/office/drawing/2014/main" id="{339C9FFE-C9DF-4B8B-BFDE-3ECDC4C2070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2351089" y="1773238"/>
          <a:ext cx="8137525" cy="4505326"/>
        </p:xfrm>
        <a:graphic>
          <a:graphicData uri="http://schemas.openxmlformats.org/drawingml/2006/table">
            <a:tbl>
              <a:tblPr/>
              <a:tblGrid>
                <a:gridCol w="1872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52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1266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Kirjallisuus</a:t>
                      </a:r>
                    </a:p>
                  </a:txBody>
                  <a:tcPr marL="91446" marR="9144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Tulenkantajat modernismia ja kaupunkielämää ihannoinut ryhmä: ”Ikkunat auki Eurooppaan” oli ryhmän tunnuslause.</a:t>
                      </a:r>
                    </a:p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Perinteinen maaseutukuvaus edelleen voimakkaana.</a:t>
                      </a:r>
                    </a:p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F.E. Sillanpäälle Nobelin kirjallisuuspalkinto 1939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829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Maalaustaide</a:t>
                      </a:r>
                    </a:p>
                  </a:txBody>
                  <a:tcPr marL="91446" marR="9144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Kansainvälisten tyylisuuntien kokeilua, mutta modernismin läpimurto oli yhtä vaikeaa kuin muuallakin maailmassa.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235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Arkkitehtuuri</a:t>
                      </a:r>
                    </a:p>
                  </a:txBody>
                  <a:tcPr marL="91446" marR="9144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Kansallisromantiikka ja jugend väistyivät 1920-luvulla.</a:t>
                      </a:r>
                    </a:p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Klassismista siirryttiin nopeasti funktionalismiin, jonka tunnetuin edustaja oli Alvar Aalto.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47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Kuvanveisto</a:t>
                      </a:r>
                    </a:p>
                  </a:txBody>
                  <a:tcPr marL="91446" marR="9144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Nuori ja nouseva kansakunta tarvitsi merkkihenkilöistään sankaripatsaita ja muistomerkkejä.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33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Musiikki</a:t>
                      </a:r>
                    </a:p>
                  </a:txBody>
                  <a:tcPr marL="91446" marR="9144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5288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Jean Sibelius oli noussut maailmanmaineeseen jo 1900-luvun alussa, oli edelleen suomalaisen musiikkikulttuurin keskeinen hahmo.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33116">
                <a:tc>
                  <a:txBody>
                    <a:bodyPr/>
                    <a:lstStyle/>
                    <a:p>
                      <a:pPr marL="109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fi-FI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Populaarikulttuuri</a:t>
                      </a:r>
                    </a:p>
                  </a:txBody>
                  <a:tcPr marL="91446" marR="91446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Elokuvat uusi ja suosittu populaarikulttuurin muoto.</a:t>
                      </a:r>
                    </a:p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Radiot yleistyivät kodeissa, äänilevyjen tuotanto ja myynti vilkastuivat.</a:t>
                      </a:r>
                    </a:p>
                    <a:p>
                      <a:pPr marL="452438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Tx/>
                        <a:buChar char="-"/>
                        <a:tabLst/>
                      </a:pPr>
                      <a:r>
                        <a:rPr kumimoji="0" lang="fi-FI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Menestys urheilussa kohotti kansallista itsetuntoa, esim. Paavo Nurmi.</a:t>
                      </a:r>
                    </a:p>
                  </a:txBody>
                  <a:tcPr marL="91446" marR="91446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2">
            <a:extLst>
              <a:ext uri="{FF2B5EF4-FFF2-40B4-BE49-F238E27FC236}">
                <a16:creationId xmlns:a16="http://schemas.microsoft.com/office/drawing/2014/main" id="{CC3A0EAF-19B0-4095-95D3-6A43BCB634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EA06D7C-248B-4628-8A8B-84C8B6D2F0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106174" cy="4351338"/>
          </a:xfrm>
        </p:spPr>
        <p:txBody>
          <a:bodyPr rtlCol="0">
            <a:normAutofit fontScale="62500" lnSpcReduction="20000"/>
          </a:bodyPr>
          <a:lstStyle/>
          <a:p>
            <a:pPr marL="109728" indent="0">
              <a:buNone/>
              <a:defRPr/>
            </a:pPr>
            <a:r>
              <a:rPr lang="fi-FI" b="1" dirty="0"/>
              <a:t>Monarkia vai tasavalta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Sisällissodan jälkeen kysymys hallitusmuodosta – itsenäisyysjulistuksen mukaan Suomi oli tasavalta, mutta perustuslakia ei ollut.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Osa porvaristosta kannatti monarkiaa, SDP ja Maalaisliitto tasavaltaa.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Monarkiaa perusteltiin pitkällä monarkistisella perinteellä.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Tasavallan nähtiin olevan demokraattisempi ja edullisempi vaihtoehto.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Sisällissodan jälkeisestä tynkäeduskunnasta puuttuivat sosialidemokraatit yhtä kansanedustajaa lukuun ottamatta.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Valtionhoitaja Svinhufvudin johdolla maahan alettiin hakea kuningasta Saksasta. Saksan keisarin poika kieltäytyi kuninkuudesta, sen sijaan Hessenin prinssi Friedrich Karl oli suostuvainen.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I maailmansota päättyi marraskuussa 1918 Saksan antautumiseen ja keisarin maanpaon myötä maa muuttui tasavallaksi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Joulukuussa Friedrich Karl luopui Suomen kuninkaan kruunusta.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Tasavallan kannatus lisääntyi eduskunnassa, eduskunta valitsi Suomen ensimmäiseksi presidentiksi porvarillisen K.J. Ståhlbergin.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E4EEAB5-C7D4-461E-B25D-457C36A880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211" y="2148339"/>
            <a:ext cx="2885813" cy="3929617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D6F0721-0E08-4A24-A07B-A157564F99D7}"/>
              </a:ext>
            </a:extLst>
          </p:cNvPr>
          <p:cNvSpPr txBox="1"/>
          <p:nvPr/>
        </p:nvSpPr>
        <p:spPr>
          <a:xfrm>
            <a:off x="8296712" y="5734008"/>
            <a:ext cx="1946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2">
            <a:extLst>
              <a:ext uri="{FF2B5EF4-FFF2-40B4-BE49-F238E27FC236}">
                <a16:creationId xmlns:a16="http://schemas.microsoft.com/office/drawing/2014/main" id="{4F3ADC4F-15BE-4F67-BCEA-11EAD7A8E2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8871EA6-C2AF-49BA-BA15-28B4436B9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50791" cy="4351338"/>
          </a:xfrm>
        </p:spPr>
        <p:txBody>
          <a:bodyPr rtlCol="0">
            <a:normAutofit fontScale="62500" lnSpcReduction="20000"/>
          </a:bodyPr>
          <a:lstStyle/>
          <a:p>
            <a:pPr marL="109728" indent="0">
              <a:buNone/>
              <a:defRPr/>
            </a:pPr>
            <a:r>
              <a:rPr lang="fi-FI" b="1" dirty="0"/>
              <a:t>Suomen ulkopolitiikan päälinjat maailmansotien välisenä aikana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Turvan hakeminen Saksasta hankalaa  tämän antauduttua ensimmäisen maailmansodan jälkeen.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Suhteet kommunistiseen Neuvosto-Venäjään epäluuloiset, Suomi sekaantui Neuvosto-Venäjän sisällissotaan yrittäen vahvistaa asemaansa suomensukuisessa Karjalassa.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Reunavaltiopolitiikka itäisessä Euroopassa olleiden Venäjästä itsenäistyneiden maiden kanssa. Hanke kuitenkin kariutui.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1920-luvulla huonot välit Ruotsiin: kiista Ahvenanmaasta, kielitaistelu ja suomalaisten äärioikeistolaisuus. Suhteet alkoivat  parantua 1930-luvulla.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Suomi tukeutui Kansainliittoon, kuten monet muutkin eurooppalaiset valtiot. Sen uskottiin kykenevän turvaamaan rauha ja jäsenvaltioidensa itsenäisyys huolimatta aseellisten joukkojen puuttumisesta.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Sodan uhkan kasvaessa Euroopassa Suomi korosti ensin liittoutumattomuuttaan, sitten puolueettomuuttaan.</a:t>
            </a:r>
          </a:p>
          <a:p>
            <a:pPr marL="365760" indent="-256032">
              <a:buFont typeface="Wingdings 3"/>
              <a:buChar char=""/>
              <a:defRPr/>
            </a:pP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00BF4DBF-0F78-494B-9B62-426E6874F7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456" y="1690688"/>
            <a:ext cx="2952672" cy="43513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tsikko 1">
            <a:extLst>
              <a:ext uri="{FF2B5EF4-FFF2-40B4-BE49-F238E27FC236}">
                <a16:creationId xmlns:a16="http://schemas.microsoft.com/office/drawing/2014/main" id="{2FCB0F9B-2F2B-4B05-B1DF-D33DFDC770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B202EA-2976-4FA2-9554-AD6A03F5B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831048" cy="4351338"/>
          </a:xfrm>
        </p:spPr>
        <p:txBody>
          <a:bodyPr rtlCol="0"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fi-FI" b="1" dirty="0"/>
              <a:t>Valkoinen Suomi 1919-1939</a:t>
            </a:r>
          </a:p>
          <a:p>
            <a:pPr>
              <a:defRPr/>
            </a:pPr>
            <a:r>
              <a:rPr lang="fi-FI" dirty="0"/>
              <a:t>Sisällissodan jälkeen Suomi oli voittajien hallitsema, yhteiskunnan järjestyksen kannalta tärkeimmät toimet olivat valkoisten hallussa.</a:t>
            </a:r>
          </a:p>
          <a:p>
            <a:pPr>
              <a:defRPr/>
            </a:pPr>
            <a:r>
              <a:rPr lang="fi-FI" dirty="0"/>
              <a:t>Valkoisen Suomen viranomaiset pyrkivät tukahduttamaan valtioon kohdistuvan kritiikin ja myötämielisesti kommunismiin suhtautuvat mielipiteet.</a:t>
            </a:r>
          </a:p>
          <a:p>
            <a:pPr>
              <a:defRPr/>
            </a:pPr>
            <a:r>
              <a:rPr lang="fi-FI" dirty="0"/>
              <a:t>Aikakauden ilmapiiri heijastui kulttuuriin, kansallismielisyys voimistui.</a:t>
            </a:r>
          </a:p>
          <a:p>
            <a:pPr>
              <a:defRPr/>
            </a:pPr>
            <a:r>
              <a:rPr lang="fi-FI" dirty="0"/>
              <a:t>Valkoisten ylläpitämät suojeluskunnat olivat valtion tukema maanpuolustusjärjestö, naisille oli Lotta </a:t>
            </a:r>
            <a:r>
              <a:rPr lang="fi-FI" dirty="0" err="1"/>
              <a:t>Svärd</a:t>
            </a:r>
            <a:r>
              <a:rPr lang="fi-FI" dirty="0"/>
              <a:t> –järjestö.</a:t>
            </a:r>
          </a:p>
          <a:p>
            <a:pPr>
              <a:defRPr/>
            </a:pPr>
            <a:r>
              <a:rPr lang="fi-FI" dirty="0"/>
              <a:t>Koulujen opetussuunnitelmat oli laadittu valkoisten arvomaailman näkökulmasta.</a:t>
            </a:r>
          </a:p>
          <a:p>
            <a:pPr>
              <a:defRPr/>
            </a:pPr>
            <a:r>
              <a:rPr lang="fi-FI" dirty="0"/>
              <a:t>Yhteiskunnallinen kahtiajakautuminen näkyi esim. vapaa-ajanvietossa. Valkoisilla ja punaisilla oli omat iltamansa ja omat urheiluseuransa ja –järjestöt.</a:t>
            </a:r>
          </a:p>
          <a:p>
            <a:pPr>
              <a:defRPr/>
            </a:pP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7FF472DA-BEF3-4322-B020-70886368CB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524" y="2332139"/>
            <a:ext cx="4823669" cy="3447876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603E34E-7FDE-4427-8B39-ED5B9EF9B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0220" y="5521250"/>
            <a:ext cx="1944793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2">
            <a:extLst>
              <a:ext uri="{FF2B5EF4-FFF2-40B4-BE49-F238E27FC236}">
                <a16:creationId xmlns:a16="http://schemas.microsoft.com/office/drawing/2014/main" id="{C5E28E26-D5AB-47E9-A7C1-A622BE6FA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BA8088D9-5181-4741-A193-A40614A97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109728" indent="0">
              <a:buNone/>
              <a:defRPr/>
            </a:pPr>
            <a:r>
              <a:rPr lang="fi-FI" b="1" dirty="0"/>
              <a:t>Eheytyspolitiikka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Politiikkaa, jonka tarkoituksena oli yhtenäistää kansa sisällissodan jälkeen. Tavoitteena oli luoda olosuhteet, jotka poistaisivat tyytymättömyyttä ja vähentäisivät radikalismia.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Presidentti Ståhlberg ja muut eheytyspolitiikan kannattajat katsoivat sisällissodan taustalla olleen yhteiskunnallisia epäkohtia, jotka oli korjattava.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Yhteiskuntaa ei voitu kehittää sulkemalla puolta kansasta sen ulkopuolelle. Kaikkein huono-osaisimpien asemaa pyrittiin parantamaan sekä maaseudulla että kaupungeissa.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Eheyttäminen tehtiin lainsäädäntöä uudistamalla: torpparilaki, maanhankintalaki, oppivelvollisuuslaki, köyhäinhoitolaki, kansaneläkelaki...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Sosiaaliset uudistukset pakottivat kehittämään verotusta, progressiivinen verotus.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2">
            <a:extLst>
              <a:ext uri="{FF2B5EF4-FFF2-40B4-BE49-F238E27FC236}">
                <a16:creationId xmlns:a16="http://schemas.microsoft.com/office/drawing/2014/main" id="{A285B18D-216A-410D-A6CE-876296E29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2E94F0C-8D68-40DB-9859-F74F34161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109728" indent="0">
              <a:buNone/>
              <a:defRPr/>
            </a:pPr>
            <a:r>
              <a:rPr lang="fi-FI" b="1" dirty="0"/>
              <a:t>Radikalismin nousu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Eheytymiskehityksestä huolimatta sekä puoluekentän oikealla että vasemmalla laidalla syntyi ääriliikkeitä.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SDP valitsi parlamentaarisen linjan, vasemmistosiipi hakeutui yhteistyöhön Neuvosto-Venäjälle paenneiden punaisten kanssa → Suomen kommunistinen puolue (SKP) perustettiin Moskovassa.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SKP kiellettiin, mutta se vaikutti Suomen politiikkaan ja ammattiyhdistystoimintaan erilaisten peitejärjestöjen suojissa, organisoiden useita suuria lakkoja.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SKP harjoitti maanalaista toimintaa, esim. Sallassa vuonna 1922 tehty kapinayritys, nk. ”läskikapina”, joka tyrehtyi nopeasti.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tsikko 2">
            <a:extLst>
              <a:ext uri="{FF2B5EF4-FFF2-40B4-BE49-F238E27FC236}">
                <a16:creationId xmlns:a16="http://schemas.microsoft.com/office/drawing/2014/main" id="{2113DE31-7D5E-41DD-98CB-9DD8FB815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36861DAE-865C-400B-8DC7-2038744433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62500" lnSpcReduction="20000"/>
          </a:bodyPr>
          <a:lstStyle/>
          <a:p>
            <a:pPr marL="109728" indent="0">
              <a:buNone/>
              <a:defRPr/>
            </a:pPr>
            <a:r>
              <a:rPr lang="fi-FI" b="1" dirty="0"/>
              <a:t>Oikeistoradikalismi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Taustalla oli poliittinen vastakkainasettelu ja oikeistolaisen kansalaisaktivismin lisääntyminen.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Aitosuomalaisuuden voimistuminen Maalaisliiton ja äärioikeiston keskuudessa, Ruotsi-vastaisuus.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Neuvostoliittoa ja kommunismia kohtaan tunnettiin vastenmielisyyttä ja pelkoa.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Eurooppalaisesta oikeistoradikalismista otettiin malli Suomessakin.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Opiskelijapiireissä nationalismi kehittyi kiihkokansalliseen suuntaan, Akateeminen Karjala-Seura. AKS oli heimoaatetta kannattava liike.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Oikeistoradikalismin tiivistymänä Suomessa voitaneen pitää Lapuan liikettä - vuosina 1929-1932 vaikuttanutta äärioikeistolaista kansanliikettä. </a:t>
            </a:r>
          </a:p>
          <a:p>
            <a:pPr marL="365760" indent="-256032">
              <a:buFont typeface="Wingdings 3"/>
              <a:buChar char=""/>
              <a:defRPr/>
            </a:pPr>
            <a:endParaRPr lang="fi-FI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B63C4D3-45FD-4496-80D6-35ECF11D5A1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13226"/>
            <a:ext cx="5181600" cy="3376136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4A946BF-E7C8-49D0-99B8-A7738B2D1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7207" y="5415995"/>
            <a:ext cx="1944793" cy="3048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2">
            <a:extLst>
              <a:ext uri="{FF2B5EF4-FFF2-40B4-BE49-F238E27FC236}">
                <a16:creationId xmlns:a16="http://schemas.microsoft.com/office/drawing/2014/main" id="{F4841198-2D29-4D85-BA3A-83123C8CB3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2019AADD-EFC4-4FDF-9EC8-0C6BEEA4DB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55000" lnSpcReduction="20000"/>
          </a:bodyPr>
          <a:lstStyle/>
          <a:p>
            <a:pPr marL="109728" indent="0">
              <a:buNone/>
              <a:defRPr/>
            </a:pPr>
            <a:r>
              <a:rPr lang="fi-FI" b="1" dirty="0"/>
              <a:t>Lapuanliike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Liikkeen taustalla oli tyytymättömyys eheytyspolitiikkaan ja eduskunnan toimintaan.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Kommunismia pelättiin ja se, kuten koko vasemmisto, pyrittiin kitkemään kokonaan Suomesta.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Liikkeen syntyyn vaikuttivat kommunistien tarkoitukselliset provokaatiot.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Lisäksi liikkeen syntysijoilla oltiin huolissaan talonpoikaisen elämäntavan säilymisestä kaupungistuvassa Suomessa.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Liike sai aluksi suhteellisen laajaa kannatusta, ja liikkeen laiton painostus kohdistui myös sosialidemokraatteihin ja maltillisiin porvareihin.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Presidentti Ståhlbergin muilutus vuonna 1930 käänsi mielipiteitä liikettä vastaan.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Lapuan liike loppui Mäntsälän kapinaan vuonna 1932. Liike kääntyi valtiovaltaa vastaan, mutta kapinan päätti presidentti Svinhufvudin radiopuhe.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fi-FI" dirty="0"/>
              <a:t>Oikeuden päätös lopetti Lapuan liikkeen toiminnan, sen seuraajaksi perustettiin poliittinen puolue Isänmaallinen Kansanliike. (IKL)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A6BDB04-606B-484C-A689-2802095575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333466"/>
            <a:ext cx="5181600" cy="3335655"/>
          </a:xfr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99A21444-6D12-4726-B678-4AD8B93DD533}"/>
              </a:ext>
            </a:extLst>
          </p:cNvPr>
          <p:cNvSpPr txBox="1"/>
          <p:nvPr/>
        </p:nvSpPr>
        <p:spPr>
          <a:xfrm>
            <a:off x="10245754" y="5339725"/>
            <a:ext cx="19462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/>
              <a:t>Museovirasto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2">
            <a:extLst>
              <a:ext uri="{FF2B5EF4-FFF2-40B4-BE49-F238E27FC236}">
                <a16:creationId xmlns:a16="http://schemas.microsoft.com/office/drawing/2014/main" id="{D190CE02-3E08-439C-B52D-BC0A3927A5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/>
              <a:t>Nuori tasavalta</a:t>
            </a:r>
          </a:p>
        </p:txBody>
      </p:sp>
      <p:sp>
        <p:nvSpPr>
          <p:cNvPr id="10243" name="Sisällön paikkamerkki 1">
            <a:extLst>
              <a:ext uri="{FF2B5EF4-FFF2-40B4-BE49-F238E27FC236}">
                <a16:creationId xmlns:a16="http://schemas.microsoft.com/office/drawing/2014/main" id="{91F90E37-C114-46F9-847D-F19C82D11F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hangingPunct="1">
              <a:buFont typeface="Wingdings 3" panose="05040102010807070707" pitchFamily="18" charset="2"/>
              <a:buNone/>
              <a:defRPr/>
            </a:pPr>
            <a:r>
              <a:rPr lang="fi-FI" altLang="fi-FI" b="1" dirty="0"/>
              <a:t>Suomen talous: sisällissodan jälkeen kasvuun</a:t>
            </a:r>
          </a:p>
          <a:p>
            <a:pPr eaLnBrk="1" hangingPunct="1">
              <a:defRPr/>
            </a:pPr>
            <a:r>
              <a:rPr lang="fi-FI" altLang="fi-FI" dirty="0"/>
              <a:t>Puun ja metsäteollisuuden tuotteiden kysyntä kasvoi Euroopassa.</a:t>
            </a:r>
          </a:p>
          <a:p>
            <a:pPr eaLnBrk="1" hangingPunct="1">
              <a:defRPr/>
            </a:pPr>
            <a:r>
              <a:rPr lang="fi-FI" altLang="fi-FI" dirty="0"/>
              <a:t>Elintaso alkoi kohota, säännöstely voitiin purkaa, tuottavuus maataloudessa parani.</a:t>
            </a:r>
          </a:p>
          <a:p>
            <a:pPr eaLnBrk="1" hangingPunct="1">
              <a:defRPr/>
            </a:pPr>
            <a:r>
              <a:rPr lang="fi-FI" altLang="fi-FI" dirty="0"/>
              <a:t>Suotuisa kehitys katkesi vuonna 1929 maailmanlaajuiseen talouslamaan.</a:t>
            </a:r>
          </a:p>
          <a:p>
            <a:pPr eaLnBrk="1" hangingPunct="1">
              <a:defRPr/>
            </a:pPr>
            <a:r>
              <a:rPr lang="fi-FI" altLang="fi-FI" dirty="0"/>
              <a:t>Laman myötä teollisuudessa työskennelleet ihmiset alkoivat palata maaseudulle, mutta tilanne ei ollut sielläkään sanottavasti parempi.</a:t>
            </a:r>
          </a:p>
          <a:p>
            <a:pPr eaLnBrk="1" hangingPunct="1">
              <a:defRPr/>
            </a:pPr>
            <a:r>
              <a:rPr lang="fi-FI" altLang="fi-FI" dirty="0"/>
              <a:t>Kunnat alkoivat järjestää työttömille hätäaputöitä.</a:t>
            </a:r>
          </a:p>
          <a:p>
            <a:pPr eaLnBrk="1" hangingPunct="1">
              <a:defRPr/>
            </a:pPr>
            <a:r>
              <a:rPr lang="fi-FI" altLang="fi-FI" dirty="0"/>
              <a:t>Suomi ja muut pohjoismaat selvisivät talouslamasta hieman muuta maailmaa vähemmällä.</a:t>
            </a:r>
          </a:p>
          <a:p>
            <a:pPr eaLnBrk="1" hangingPunct="1">
              <a:defRPr/>
            </a:pPr>
            <a:r>
              <a:rPr lang="fi-FI" altLang="fi-FI" dirty="0"/>
              <a:t>Suomi nousi lamasta 1930-luvun aikana mm. markan devalvoinnilla, joka vauhditti ulkomaankauppaa.</a:t>
            </a:r>
          </a:p>
          <a:p>
            <a:pPr eaLnBrk="1" hangingPunct="1">
              <a:defRPr/>
            </a:pPr>
            <a:r>
              <a:rPr lang="fi-FI" altLang="fi-FI" dirty="0"/>
              <a:t>Myönteinen taloudellinen kehitys hillitsi osaltaan ääriliikkeiden suosion kasvua.</a:t>
            </a:r>
          </a:p>
          <a:p>
            <a:pPr eaLnBrk="1" hangingPunct="1">
              <a:defRPr/>
            </a:pPr>
            <a:endParaRPr lang="fi-FI" altLang="fi-F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950</Words>
  <Application>Microsoft Office PowerPoint</Application>
  <PresentationFormat>Laajakuva</PresentationFormat>
  <Paragraphs>108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 3</vt:lpstr>
      <vt:lpstr>Office-teema</vt:lpstr>
      <vt:lpstr>Nuori tasavalta</vt:lpstr>
      <vt:lpstr>Nuori tasavalta</vt:lpstr>
      <vt:lpstr>Nuori tasavalta</vt:lpstr>
      <vt:lpstr>Nuori tasavalta</vt:lpstr>
      <vt:lpstr>Nuori tasavalta</vt:lpstr>
      <vt:lpstr>Nuori tasavalta</vt:lpstr>
      <vt:lpstr>Nuori tasavalta</vt:lpstr>
      <vt:lpstr>Nuori tasavalta</vt:lpstr>
      <vt:lpstr>Nuori tasavalta</vt:lpstr>
      <vt:lpstr>Nuori tasavalta</vt:lpstr>
      <vt:lpstr>Nuori tasavalta</vt:lpstr>
      <vt:lpstr>Nuori tasavalta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Nuori tasavalta</dc:title>
  <dc:creator>Repo Jani</dc:creator>
  <cp:lastModifiedBy>Repo Jani</cp:lastModifiedBy>
  <cp:revision>5</cp:revision>
  <dcterms:created xsi:type="dcterms:W3CDTF">2019-09-02T11:20:51Z</dcterms:created>
  <dcterms:modified xsi:type="dcterms:W3CDTF">2019-12-02T10:03:11Z</dcterms:modified>
</cp:coreProperties>
</file>