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6" r:id="rId4"/>
    <p:sldId id="317" r:id="rId5"/>
    <p:sldId id="319" r:id="rId6"/>
    <p:sldId id="321" r:id="rId7"/>
    <p:sldId id="322" r:id="rId8"/>
    <p:sldId id="323" r:id="rId9"/>
    <p:sldId id="324" r:id="rId10"/>
    <p:sldId id="325" r:id="rId11"/>
    <p:sldId id="357" r:id="rId12"/>
    <p:sldId id="329" r:id="rId13"/>
    <p:sldId id="358" r:id="rId14"/>
    <p:sldId id="32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4F17C2-B489-42ED-89B7-7B4A277C4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4D4BA91-C095-49C1-B98C-742F2CC27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DD1FF7-B8A8-4370-B141-C1F3AAEE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FCB32D-7F1B-4B0A-AA0D-000C8F4B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A26DE0-1B05-48A6-9C67-5C588D6A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6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D9106B-F510-4943-A65B-6543E0D7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AE85B61-F110-4E37-AB2F-F4E106954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56D1E6-D398-4AD4-937E-0265C93B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787056-809C-43FA-A137-9EDD9635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8E2F3A-1976-4043-8A22-2CFCD742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35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377EF5A-43E3-4D88-A6A8-5514F3BC1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5609C92-437C-49DD-96EA-76601EAC4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537B4A-8B56-44B9-8CC6-88FE0256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B60948-BB81-49F3-933D-DBA972A9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A87A74-D704-419B-9CF5-4EFDC23F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128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09600" y="1481138"/>
            <a:ext cx="5384800" cy="45259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481138"/>
            <a:ext cx="5384800" cy="45259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362CC517-D652-4FB9-BA96-60AB4E3B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BEE7-01BD-4CC5-8A0B-798A85031079}" type="datetimeFigureOut">
              <a:rPr lang="fi-FI"/>
              <a:pPr>
                <a:defRPr/>
              </a:pPr>
              <a:t>2.12.2019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44E5C82-B8FB-479A-BB87-CDFB9143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EF3E06C-C653-4019-8E97-5083705F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21D1-1FA6-40A2-9E2F-E561C9DEEE0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835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7FB46F-3BAC-4BD7-9BC1-A7FB4644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86051F-74A2-4D0C-BBBC-41ABFA43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D6D704-16EE-4637-9C47-403043C3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3A84BA-C297-4DDD-8A19-D1F874989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D7F3EC-6D41-4904-B817-606375E0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52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6D5B5-EBDC-4B7A-9A47-A6AE62E3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6211FF-CCD9-4CD2-A184-854DD0F7E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10C939-5A3C-4A36-BADD-6D182FE6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87F21D-400F-45D9-8B24-6819C722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FFE122-92DD-468D-83A7-857C60A8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93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1828E3-2707-4332-A0FE-E683C64A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965BF9-9CAC-4451-A35B-87FFC15D5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E7498D7-7F10-4CF1-B266-5745238B0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94DD58-7F4D-49CE-BACB-BE7888C3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BA86880-D4B8-461D-88A8-5B806715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F30278-B18E-466D-A271-04CDA68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800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099B40-BC48-4F9C-BDBC-9313D78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559D19-8B06-48B9-9E45-B0EAF219E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5C186B-D583-4C5A-854A-5701FD093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56A98B9-9A4E-4E86-B9C6-F8E2C43D5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3FCA520-12A2-4127-8D90-1B29F9449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E7EFF84-8FB7-46D9-98C1-E4A75D1C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457E152-4749-4CE3-A459-001E9DA0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DEED41E-3B76-462D-B0C3-3C31B67F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05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68DCED-6753-4BB3-BD7F-05ED3C55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0165C22-787E-4C20-B79A-8F4283A6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BFCB362-BFF0-4870-9101-3D71F3A0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61A046D-40B8-4A9D-B079-7015497B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89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B9388-67A0-41FF-A938-C8AE93CF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59E804C-AEC2-4BFD-AED8-D3CE53A8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71BDFDC-7970-458A-981E-D7B804FA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46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10F2F3-7C83-430C-B2BE-9E557FD4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A1059A-745A-409D-A048-1FE6F2F1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77FE92-D47D-4720-A0FA-B3EB9098F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6ED7E0D-3887-4BF7-8026-D1893F76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C031AD4-519D-4D19-88E5-3105C0D5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9694699-3A4C-48D6-933F-15995A1A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04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758AE3-54B3-4A08-8254-3284AABC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0529EDB-35CD-4051-9E44-4E3395932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7F950B3-5C50-423B-99BC-C63B7748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474885-5172-46C3-B9BE-70E1666A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ECBB51-4209-4EAC-B486-48A40AD8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345F19-2BEF-45D2-B553-A4589EF5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35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940D399-D4ED-4C09-AD89-7B2C8D33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D0679BC-E8D0-4F7F-988B-71E44308E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FB78EA-90B4-45EB-94E6-7F7338948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7227-686A-424C-A5A0-9ED4135BDC15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C84012-D634-4D80-8060-B813FBAB6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B42708-7567-469A-8DF2-CFDE2B998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815D-B722-4A6A-8061-5142BBEBE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26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C717EB-B789-48E7-B541-27AD3C1D9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Suomi toisessa maailmansodassa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F16F562-CB71-41A7-B225-3D877F35A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HI03</a:t>
            </a:r>
          </a:p>
          <a:p>
            <a:r>
              <a:rPr lang="fi-FI" dirty="0"/>
              <a:t>Isoverstaan Oppikirjattomuus-hanke</a:t>
            </a:r>
          </a:p>
        </p:txBody>
      </p:sp>
    </p:spTree>
    <p:extLst>
      <p:ext uri="{BB962C8B-B14F-4D97-AF65-F5344CB8AC3E}">
        <p14:creationId xmlns:p14="http://schemas.microsoft.com/office/powerpoint/2010/main" val="358117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2">
            <a:extLst>
              <a:ext uri="{FF2B5EF4-FFF2-40B4-BE49-F238E27FC236}">
                <a16:creationId xmlns:a16="http://schemas.microsoft.com/office/drawing/2014/main" id="{03C1C2F6-66EA-44FD-834E-62464FD32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II maailmansota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E0B0FEF-8470-405F-8D59-C1FBE3BFD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09537" indent="0">
              <a:buNone/>
              <a:defRPr/>
            </a:pPr>
            <a:r>
              <a:rPr lang="fi-FI" b="1" dirty="0"/>
              <a:t>Ajopuuteoria:</a:t>
            </a:r>
          </a:p>
          <a:p>
            <a:pPr>
              <a:defRPr/>
            </a:pPr>
            <a:r>
              <a:rPr lang="fi-FI" dirty="0"/>
              <a:t>Suomi ajautui jatkosotaan ilman omaa tahtoaan.</a:t>
            </a:r>
          </a:p>
          <a:p>
            <a:pPr>
              <a:defRPr/>
            </a:pPr>
            <a:r>
              <a:rPr lang="fi-FI" dirty="0"/>
              <a:t>Saksan ja Neuvostoliiton sodassa Suomi ei voinut olla puolueeton.</a:t>
            </a:r>
          </a:p>
          <a:p>
            <a:pPr>
              <a:defRPr/>
            </a:pPr>
            <a:r>
              <a:rPr lang="fi-FI" dirty="0"/>
              <a:t>Suomen kauppa Saksaan oli elintärkeää.</a:t>
            </a:r>
          </a:p>
          <a:p>
            <a:pPr marL="109537" indent="0">
              <a:buNone/>
              <a:defRPr/>
            </a:pPr>
            <a:r>
              <a:rPr lang="fi-FI" b="1" dirty="0"/>
              <a:t>Koskiveneteoria:</a:t>
            </a:r>
          </a:p>
          <a:p>
            <a:pPr>
              <a:defRPr/>
            </a:pPr>
            <a:r>
              <a:rPr lang="fi-FI" dirty="0"/>
              <a:t>Suomi oli suurvaltojen puristuksessa, mutta teki tietoisia valintoja, jotka johtivat jatkosotaan – Saksan tukea hyödynnettiin ja pyrittiin revanssiin Neuvostoliittoa vastaan.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>
            <a:extLst>
              <a:ext uri="{FF2B5EF4-FFF2-40B4-BE49-F238E27FC236}">
                <a16:creationId xmlns:a16="http://schemas.microsoft.com/office/drawing/2014/main" id="{A5612208-D5DC-47D4-B8E1-E6C35FBAE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II maailmansota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B3602B-8D8F-4E7A-AB9B-C87334C696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i-FI" sz="1800" b="1" dirty="0"/>
              <a:t>Jatkosota (1941-1945) lyhyesti </a:t>
            </a:r>
          </a:p>
          <a:p>
            <a:pPr>
              <a:defRPr/>
            </a:pPr>
            <a:r>
              <a:rPr lang="fi-FI" sz="1800" dirty="0"/>
              <a:t>Saksa hyökkäsi Neuvostoliittoon 22.6.1941 ja ilmoitti Suomenkin taistelevan Saksan rinnalla, Suomi julistautui puolueettomaksi.</a:t>
            </a:r>
          </a:p>
          <a:p>
            <a:pPr>
              <a:defRPr/>
            </a:pPr>
            <a:r>
              <a:rPr lang="fi-FI" sz="1800" dirty="0"/>
              <a:t>Neuvostoliiton ilmaiskut Suomeen alkoivat 25.6., Suomessa todettiin sodan alkaneen.</a:t>
            </a:r>
          </a:p>
          <a:p>
            <a:pPr>
              <a:defRPr/>
            </a:pPr>
            <a:r>
              <a:rPr lang="fi-FI" sz="1800" dirty="0"/>
              <a:t>Suomen hyökkäys Neuvostoliittoon alkoi heinäkuussa, suuntana oli Karjalan kannas.</a:t>
            </a:r>
          </a:p>
          <a:p>
            <a:pPr>
              <a:defRPr/>
            </a:pPr>
            <a:r>
              <a:rPr lang="fi-FI" sz="1800" dirty="0"/>
              <a:t>Viipuri valloitettiin, eteneminen Karjalan kannaksella pysäytettiin.</a:t>
            </a:r>
          </a:p>
          <a:p>
            <a:pPr>
              <a:defRPr/>
            </a:pPr>
            <a:r>
              <a:rPr lang="fi-FI" sz="1800" dirty="0"/>
              <a:t>Itä-Karjala valloitettiin, sinne perustettiin miehityshallinto. Suomi perusti alueelle vankileirejä.</a:t>
            </a:r>
          </a:p>
          <a:p>
            <a:pPr>
              <a:defRPr/>
            </a:pPr>
            <a:r>
              <a:rPr lang="fi-FI" sz="1800" dirty="0"/>
              <a:t>Vuoteen 1942 tultaessa sota muuttui asemasodaksi ja sotilaallinen toiminta rajoittui tiedustelu- ja sissitoimintaan.</a:t>
            </a:r>
          </a:p>
          <a:p>
            <a:pPr>
              <a:defRPr/>
            </a:pPr>
            <a:r>
              <a:rPr lang="fi-FI" sz="1800" dirty="0"/>
              <a:t>Saksan tappio Stalingradissa vuonna 1943 vei suomalaisilta uskon Saksan voittoon.</a:t>
            </a:r>
          </a:p>
          <a:p>
            <a:pPr>
              <a:defRPr/>
            </a:pP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A80F3FD-D0C0-4C77-A25B-F00156EB93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88498"/>
            <a:ext cx="5181600" cy="2825591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0D2AC21-E9CD-4500-AD27-269BDFF82815}"/>
              </a:ext>
            </a:extLst>
          </p:cNvPr>
          <p:cNvSpPr txBox="1"/>
          <p:nvPr/>
        </p:nvSpPr>
        <p:spPr>
          <a:xfrm>
            <a:off x="10355509" y="5152479"/>
            <a:ext cx="998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Museovirasto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2">
            <a:extLst>
              <a:ext uri="{FF2B5EF4-FFF2-40B4-BE49-F238E27FC236}">
                <a16:creationId xmlns:a16="http://schemas.microsoft.com/office/drawing/2014/main" id="{7D95605E-66B6-41C8-85AC-6AA86D232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II maailmansota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D9E9470-D8E2-4925-A20D-496B66162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109537" indent="0">
              <a:buNone/>
              <a:defRPr/>
            </a:pPr>
            <a:r>
              <a:rPr lang="fi-FI" sz="2400" b="1" dirty="0"/>
              <a:t>Jatkosodan päätös</a:t>
            </a:r>
          </a:p>
          <a:p>
            <a:pPr>
              <a:defRPr/>
            </a:pPr>
            <a:r>
              <a:rPr lang="fi-FI" sz="2400" dirty="0"/>
              <a:t>Neuvostoliiton suurhyökkäys alkoi 9.6.1944.</a:t>
            </a:r>
          </a:p>
          <a:p>
            <a:pPr>
              <a:defRPr/>
            </a:pPr>
            <a:r>
              <a:rPr lang="fi-FI" sz="2400" dirty="0"/>
              <a:t>Hyökkäyksessä saavutettiin torjuntavoitto Saksan avulla.</a:t>
            </a:r>
          </a:p>
          <a:p>
            <a:pPr>
              <a:defRPr/>
            </a:pPr>
            <a:r>
              <a:rPr lang="fi-FI" sz="2400" dirty="0"/>
              <a:t>Neuvostoliitto luopui tavoitteestaan miehittää Suomi, koska sotilaita piti irrottaa hyökkäykseen Berliiniin.</a:t>
            </a:r>
          </a:p>
          <a:p>
            <a:pPr>
              <a:defRPr/>
            </a:pPr>
            <a:r>
              <a:rPr lang="fi-FI" sz="2400" dirty="0"/>
              <a:t>Suomi oli yrittänyt tunnustella erillisrauhaa jo 1943, mutta Neuvostoliitto oli vaatinut ehdotonta antautumista.</a:t>
            </a:r>
          </a:p>
          <a:p>
            <a:pPr>
              <a:defRPr/>
            </a:pPr>
            <a:r>
              <a:rPr lang="fi-FI" sz="2400" dirty="0"/>
              <a:t>Suomen yrittäessä irrottautua sodasta Saksa kiristi elintarvikeapuaan.</a:t>
            </a:r>
          </a:p>
          <a:p>
            <a:pPr>
              <a:defRPr/>
            </a:pPr>
            <a:r>
              <a:rPr lang="fi-FI" sz="2400" dirty="0"/>
              <a:t>Sodasta ei voinut irrottautua Saksan potentiaalisen miehitysuhkan takia.</a:t>
            </a:r>
          </a:p>
          <a:p>
            <a:pPr>
              <a:defRPr/>
            </a:pPr>
            <a:r>
              <a:rPr lang="fi-FI" sz="2400" dirty="0"/>
              <a:t>Ryti-</a:t>
            </a:r>
            <a:r>
              <a:rPr lang="fi-FI" sz="2400" dirty="0" err="1"/>
              <a:t>Ribbentrop</a:t>
            </a:r>
            <a:r>
              <a:rPr lang="fi-FI" sz="2400" dirty="0"/>
              <a:t> –sopimus: Suomi ei tee erillisrauhaa (niin kauan kuin Ryti toimii Suomen presidenttinä).</a:t>
            </a:r>
          </a:p>
          <a:p>
            <a:pPr>
              <a:defRPr/>
            </a:pPr>
            <a:r>
              <a:rPr lang="fi-FI" sz="2400" dirty="0"/>
              <a:t>Ryti erosi ja Mannerheim valittiin presidentiksi.</a:t>
            </a:r>
          </a:p>
          <a:p>
            <a:pPr>
              <a:defRPr/>
            </a:pPr>
            <a:r>
              <a:rPr lang="fi-FI" sz="2400" dirty="0"/>
              <a:t>Aselepo syntyi ja rauhansopimus allekirjoitettiin 19.9.1944.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1">
            <a:extLst>
              <a:ext uri="{FF2B5EF4-FFF2-40B4-BE49-F238E27FC236}">
                <a16:creationId xmlns:a16="http://schemas.microsoft.com/office/drawing/2014/main" id="{7606124A-21B1-4B08-95F7-ED1E163F5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II maailmansota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8EAD63-9DE8-47BA-AE84-DADA63843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i-FI" b="1" dirty="0"/>
              <a:t>Lapin sota</a:t>
            </a:r>
          </a:p>
          <a:p>
            <a:pPr>
              <a:defRPr/>
            </a:pPr>
            <a:r>
              <a:rPr lang="fi-FI" dirty="0"/>
              <a:t>Aselepoehdoissa Suomi velvoitettiin huolehtimaan Pohjois-Suomessa olleiden saksalaisjoukkojen poistumisesta maasta.</a:t>
            </a:r>
          </a:p>
          <a:p>
            <a:pPr>
              <a:defRPr/>
            </a:pPr>
            <a:r>
              <a:rPr lang="fi-FI" dirty="0"/>
              <a:t>Saksalaiset vetäytyivät maasta Neuvostoliiton mukaan liian hitaasti ja Neuvostoliitto uhkasi hyökätä maassa olleita saksalaisia vastaan.</a:t>
            </a:r>
          </a:p>
          <a:p>
            <a:pPr>
              <a:defRPr/>
            </a:pPr>
            <a:r>
              <a:rPr lang="fi-FI" dirty="0"/>
              <a:t>Lokakuussa 1944 Suomi aloitti sotatoimet.</a:t>
            </a:r>
          </a:p>
          <a:p>
            <a:pPr>
              <a:defRPr/>
            </a:pPr>
            <a:r>
              <a:rPr lang="fi-FI" dirty="0"/>
              <a:t>Saksalaiset käyttivät poltetun maan taktiikkaa ja tuhosivat Lapin infrastruktuurin perääntyessään suomalaisten edellä.</a:t>
            </a:r>
          </a:p>
          <a:p>
            <a:pPr>
              <a:defRPr/>
            </a:pPr>
            <a:r>
              <a:rPr lang="fi-FI" dirty="0"/>
              <a:t>Lapin sota koettiin turhana ja raskaana: sotiminen entistä liittolaista, jonka tiedettiin häviävän koko maailmansodan, vastaan oli vastentahtoista. Lapin siviiliväestö kärsi sodasta kaikkein pahimmin.</a:t>
            </a:r>
          </a:p>
          <a:p>
            <a:pPr>
              <a:defRPr/>
            </a:pPr>
            <a:r>
              <a:rPr lang="fi-FI" dirty="0"/>
              <a:t>Lapin sota päättyi huhtikuussa 1945.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2">
            <a:extLst>
              <a:ext uri="{FF2B5EF4-FFF2-40B4-BE49-F238E27FC236}">
                <a16:creationId xmlns:a16="http://schemas.microsoft.com/office/drawing/2014/main" id="{386A0880-7631-43CD-950B-162C36539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II maailmansota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7BBCECA-7847-4588-B5DC-9DD549256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003796" cy="4351338"/>
          </a:xfrm>
        </p:spPr>
        <p:txBody>
          <a:bodyPr rtlCol="0">
            <a:normAutofit fontScale="70000" lnSpcReduction="20000"/>
          </a:bodyPr>
          <a:lstStyle/>
          <a:p>
            <a:pPr marL="109537" indent="0">
              <a:buNone/>
              <a:defRPr/>
            </a:pPr>
            <a:r>
              <a:rPr lang="fi-FI" b="1" dirty="0"/>
              <a:t>Kotirintama sodan aikana</a:t>
            </a:r>
          </a:p>
          <a:p>
            <a:pPr>
              <a:defRPr/>
            </a:pPr>
            <a:r>
              <a:rPr lang="fi-FI" dirty="0"/>
              <a:t>Naiset osallistuivat sotiin </a:t>
            </a:r>
            <a:r>
              <a:rPr lang="fi-FI" dirty="0" err="1"/>
              <a:t>lottina</a:t>
            </a:r>
            <a:r>
              <a:rPr lang="fi-FI" dirty="0"/>
              <a:t> ja vastasivat kotirintamalla töistä esim. tehtaissa ja maatiloilla.</a:t>
            </a:r>
          </a:p>
          <a:p>
            <a:pPr>
              <a:defRPr/>
            </a:pPr>
            <a:r>
              <a:rPr lang="fi-FI" dirty="0"/>
              <a:t>Myös nuoret ja vanhukset joutuivat osallistumaan sotaponnistuksiin.</a:t>
            </a:r>
          </a:p>
          <a:p>
            <a:pPr>
              <a:defRPr/>
            </a:pPr>
            <a:r>
              <a:rPr lang="fi-FI" dirty="0"/>
              <a:t>Noin 70000 lasta lähetettiin sotalapsina turvaan Ruotsiin ja Tanskaan.</a:t>
            </a:r>
          </a:p>
          <a:p>
            <a:pPr>
              <a:defRPr/>
            </a:pPr>
            <a:r>
              <a:rPr lang="fi-FI" dirty="0"/>
              <a:t>Elintarvikkeita säännösteltiin tiukasti. Säännöstely jatkui vielä pitkään sodan jälkeen.</a:t>
            </a:r>
          </a:p>
          <a:p>
            <a:pPr>
              <a:defRPr/>
            </a:pPr>
            <a:r>
              <a:rPr lang="fi-FI" dirty="0"/>
              <a:t>Ostokorteilla säännösteltiin kulutustavaroita, esim. vaatteita.</a:t>
            </a:r>
          </a:p>
          <a:p>
            <a:pPr>
              <a:defRPr/>
            </a:pPr>
            <a:r>
              <a:rPr lang="fi-FI" dirty="0"/>
              <a:t>Korvikkeiden käyttöä tarvittiin elintarvikkeiden ja polttoaineiden niukkuuden vuoksi.</a:t>
            </a:r>
          </a:p>
          <a:p>
            <a:pPr>
              <a:defRPr/>
            </a:pPr>
            <a:r>
              <a:rPr lang="fi-FI" dirty="0"/>
              <a:t>Hevosia ja autoja pakko-otettiin puolustusvoimain käyttöön. </a:t>
            </a:r>
          </a:p>
          <a:p>
            <a:pPr>
              <a:defRPr/>
            </a:pPr>
            <a:r>
              <a:rPr lang="fi-FI" dirty="0"/>
              <a:t>Laiton musta pörssi kukoisti: kovalla hinnalla saattoi hankkia erilaisia hyödykkeitä, salakaupasta annettiin runsaasti tuomioita.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D93151C-8280-435C-AAD6-B259C47A44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69" y="2224430"/>
            <a:ext cx="2271054" cy="3553728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E735871-5E86-4407-8559-37989D944B8F}"/>
              </a:ext>
            </a:extLst>
          </p:cNvPr>
          <p:cNvSpPr txBox="1"/>
          <p:nvPr/>
        </p:nvSpPr>
        <p:spPr>
          <a:xfrm>
            <a:off x="10477850" y="5516548"/>
            <a:ext cx="1479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Museovirasto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492F36B-6940-4281-A5E7-6EC03BEB4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II maailmansota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52D3C7F-1EFC-4DF4-9354-09D4805FCF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fi-FI" altLang="fi-FI" sz="1400" b="1"/>
              <a:t>Euroopan poliittinen tilanne ja talvisota</a:t>
            </a:r>
          </a:p>
        </p:txBody>
      </p:sp>
      <p:graphicFrame>
        <p:nvGraphicFramePr>
          <p:cNvPr id="69705" name="Group 73">
            <a:extLst>
              <a:ext uri="{FF2B5EF4-FFF2-40B4-BE49-F238E27FC236}">
                <a16:creationId xmlns:a16="http://schemas.microsoft.com/office/drawing/2014/main" id="{D29065A7-C890-4E40-8080-DA0FF40B0F7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063750" y="1768476"/>
          <a:ext cx="8064500" cy="5054599"/>
        </p:xfrm>
        <a:graphic>
          <a:graphicData uri="http://schemas.openxmlformats.org/drawingml/2006/table">
            <a:tbl>
              <a:tblPr/>
              <a:tblGrid>
                <a:gridCol w="238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566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Maailman tilanne</a:t>
                      </a:r>
                    </a:p>
                  </a:txBody>
                  <a:tcPr marL="91436" marR="91436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Vaikutus Neuvostoliiton Suomi-politiikkaan</a:t>
                      </a:r>
                    </a:p>
                  </a:txBody>
                  <a:tcPr marL="91436" marR="91436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Suomen reaktio</a:t>
                      </a:r>
                    </a:p>
                  </a:txBody>
                  <a:tcPr marL="91436" marR="91436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89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Tarjoaa hyökkäämättömyyssopimuksia länsinaapureilleen</a:t>
                      </a:r>
                    </a:p>
                  </a:txBody>
                  <a:tcPr marL="91436" marR="91436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Suomi solmi sopimuksen 1932</a:t>
                      </a:r>
                    </a:p>
                  </a:txBody>
                  <a:tcPr marL="91436" marR="91436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66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NSDAP valtaan Saksassa 1933</a:t>
                      </a:r>
                    </a:p>
                  </a:txBody>
                  <a:tcPr marL="91436" marR="91436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NL Kansainliittoon 1934</a:t>
                      </a:r>
                    </a:p>
                  </a:txBody>
                  <a:tcPr marL="91436" marR="91436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439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1935-1938 Saksan aluelaajennukset</a:t>
                      </a:r>
                    </a:p>
                  </a:txBody>
                  <a:tcPr marL="91436" marR="91436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NL:n Jartsev-neuvottelut: apu, jos Saksa hyökkää Suomesta NL:oon</a:t>
                      </a:r>
                    </a:p>
                  </a:txBody>
                  <a:tcPr marL="91436" marR="91436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Kieltäytyminen: ”puolueettomuus”</a:t>
                      </a:r>
                    </a:p>
                  </a:txBody>
                  <a:tcPr marL="91436" marR="91436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439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1939 M</a:t>
                      </a: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ünchenin kokous: sudeettialueet Saksalle</a:t>
                      </a:r>
                    </a:p>
                  </a:txBody>
                  <a:tcPr marL="91436" marR="91436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NL ehdottaa Suomelle puolustusyhteistyötä</a:t>
                      </a:r>
                    </a:p>
                  </a:txBody>
                  <a:tcPr marL="91436" marR="91436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Suomi katkaisee neuvottelut</a:t>
                      </a:r>
                    </a:p>
                  </a:txBody>
                  <a:tcPr marL="91436" marR="91436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0611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Lännen ja NL:n neuvottelut epäonnistuvat, Molotov-Ribbentrop –sopimus 23.8.1939</a:t>
                      </a:r>
                    </a:p>
                  </a:txBody>
                  <a:tcPr marL="91436" marR="91436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Salainen etupiirijako: Baltia ja Suomi NL:lle</a:t>
                      </a:r>
                    </a:p>
                  </a:txBody>
                  <a:tcPr marL="91436" marR="91436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689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1.9.1939 Saksan hyökkäys</a:t>
                      </a:r>
                    </a:p>
                  </a:txBody>
                  <a:tcPr marL="91436" marR="91436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NL käynnistää etupiirijaon toteuttamisen - neuvottelut aluevaatimuksista 5.10.1939</a:t>
                      </a:r>
                    </a:p>
                  </a:txBody>
                  <a:tcPr marL="91436" marR="91436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Liikekannallepano, kaupunkien evakuointeja, Suomi tekee pieniä myönnytyksiä</a:t>
                      </a:r>
                    </a:p>
                  </a:txBody>
                  <a:tcPr marL="91436" marR="91436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471D7A8-2D86-459C-A448-C5ABC8ECD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II maailmansota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61A1AC9-717D-4E91-8158-E7CF2200EFE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199" y="1825625"/>
            <a:ext cx="7785683" cy="4351338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fi-FI" altLang="fi-FI" sz="2300" b="1" dirty="0"/>
              <a:t>Miksi talvisota syttyi?</a:t>
            </a:r>
          </a:p>
          <a:p>
            <a:pPr eaLnBrk="1" hangingPunct="1">
              <a:defRPr/>
            </a:pPr>
            <a:r>
              <a:rPr lang="fi-FI" altLang="fi-FI" sz="2300" dirty="0"/>
              <a:t>Saksan vahvistuminen huolestutti Neuvostoliittoa: epäluulo länttä kohtaan, Leningradin turvallisuus.</a:t>
            </a:r>
          </a:p>
          <a:p>
            <a:pPr eaLnBrk="1" hangingPunct="1">
              <a:defRPr/>
            </a:pPr>
            <a:r>
              <a:rPr lang="fi-FI" altLang="fi-FI" sz="2300" dirty="0"/>
              <a:t>Suomen ja Neuvostoliiton välillä oli hyökkäämättömyyssopimus, välit silti huonot </a:t>
            </a:r>
          </a:p>
          <a:p>
            <a:pPr eaLnBrk="1" hangingPunct="1">
              <a:defRPr/>
            </a:pPr>
            <a:r>
              <a:rPr lang="fi-FI" altLang="fi-FI" sz="2300" dirty="0"/>
              <a:t>Stalinin avunantosopimusta pidettiin Suomen valloittamisen tekosyynä.</a:t>
            </a:r>
          </a:p>
          <a:p>
            <a:pPr eaLnBrk="1" hangingPunct="1">
              <a:defRPr/>
            </a:pPr>
            <a:r>
              <a:rPr lang="fi-FI" altLang="fi-FI" sz="2300" dirty="0"/>
              <a:t>Molotov-</a:t>
            </a:r>
            <a:r>
              <a:rPr lang="fi-FI" altLang="fi-FI" sz="2300" dirty="0" err="1"/>
              <a:t>Ribbentrop</a:t>
            </a:r>
            <a:r>
              <a:rPr lang="fi-FI" altLang="fi-FI" sz="2300" dirty="0"/>
              <a:t> –sopimuksessa Saksan ja Neuvostoliiton etupiirijako. Se mahdollisti hyökkäyksen Suomeen ilman Saksan pelkoa.</a:t>
            </a:r>
          </a:p>
          <a:p>
            <a:pPr eaLnBrk="1" hangingPunct="1">
              <a:defRPr/>
            </a:pPr>
            <a:r>
              <a:rPr lang="fi-FI" altLang="fi-FI" sz="2300" dirty="0"/>
              <a:t>II maailmansodan alussa Suomi julistautui puolueettomaksi.</a:t>
            </a:r>
          </a:p>
          <a:p>
            <a:pPr eaLnBrk="1" hangingPunct="1">
              <a:defRPr/>
            </a:pPr>
            <a:r>
              <a:rPr lang="fi-FI" altLang="fi-FI" sz="2300" dirty="0"/>
              <a:t>Suomi kävi Neuvostoliiton kanssa syksyllä 1939 alueluovutusneuvottelut, jotka päättyivät tuloksettomina.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5EC4EC0-BAB3-42DE-B8D7-204697BB31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31" y="1825625"/>
            <a:ext cx="2930354" cy="4351338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D6F0721-0E08-4A24-A07B-A157564F99D7}"/>
              </a:ext>
            </a:extLst>
          </p:cNvPr>
          <p:cNvSpPr txBox="1"/>
          <p:nvPr/>
        </p:nvSpPr>
        <p:spPr>
          <a:xfrm>
            <a:off x="10848962" y="5908944"/>
            <a:ext cx="1946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Museovirasto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2">
            <a:extLst>
              <a:ext uri="{FF2B5EF4-FFF2-40B4-BE49-F238E27FC236}">
                <a16:creationId xmlns:a16="http://schemas.microsoft.com/office/drawing/2014/main" id="{A7B78C10-3D81-4308-80D4-4CC7C819C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II maailmansota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0FC6BFC-1A93-4A2A-9E8C-9E2ECB4F4A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marL="109537" indent="0">
              <a:buNone/>
              <a:defRPr/>
            </a:pPr>
            <a:r>
              <a:rPr lang="fi-FI" b="1" dirty="0"/>
              <a:t>Talvisota (1939-1940) lyhyesti:</a:t>
            </a:r>
          </a:p>
          <a:p>
            <a:pPr>
              <a:defRPr/>
            </a:pPr>
            <a:r>
              <a:rPr lang="fi-FI" dirty="0" err="1"/>
              <a:t>Mainilan</a:t>
            </a:r>
            <a:r>
              <a:rPr lang="fi-FI" dirty="0"/>
              <a:t> laukaukset: 26.11. Neuvostoliiton lavastama ja provokaationa ammuttu tykistötulitus.</a:t>
            </a:r>
          </a:p>
          <a:p>
            <a:pPr>
              <a:defRPr/>
            </a:pPr>
            <a:r>
              <a:rPr lang="fi-FI" dirty="0"/>
              <a:t>30.11. Neuvostoliiton hyökkäys Suomeen ilman sodanjulistusta.</a:t>
            </a:r>
          </a:p>
          <a:p>
            <a:pPr>
              <a:defRPr/>
            </a:pPr>
            <a:r>
              <a:rPr lang="fi-FI" dirty="0"/>
              <a:t>Terijoen hallitus oli Neuvostoliiton nimeämä nukkehallitus, jota mikään valtio ei tunnustanut.</a:t>
            </a:r>
          </a:p>
          <a:p>
            <a:pPr>
              <a:defRPr/>
            </a:pPr>
            <a:r>
              <a:rPr lang="fi-FI" dirty="0"/>
              <a:t>II maailmansota oli hiljaisessa vaiheessa, maailman huomio kiinnittyi Suomeen.</a:t>
            </a:r>
          </a:p>
          <a:p>
            <a:pPr>
              <a:defRPr/>
            </a:pPr>
            <a:r>
              <a:rPr lang="fi-FI" dirty="0"/>
              <a:t>Neuvostoliiton resurssiylivoiman johdosta sodan otaksuttiin päätyvän nopeasti.</a:t>
            </a:r>
          </a:p>
          <a:p>
            <a:pPr>
              <a:defRPr/>
            </a:pPr>
            <a:r>
              <a:rPr lang="fi-FI" dirty="0"/>
              <a:t>Kansainliitto erotti NL:n jäsenyydestään.</a:t>
            </a:r>
          </a:p>
          <a:p>
            <a:pPr>
              <a:defRPr/>
            </a:pPr>
            <a:r>
              <a:rPr lang="fi-FI" dirty="0"/>
              <a:t>Suomi onnistui torjumaan Neuvostoliiton hyökkäykset, mutta helmikuussa 1940 alkanut Neuvostoliiton suurhyökkäys pakotti Suomen rauhaan.</a:t>
            </a:r>
          </a:p>
          <a:p>
            <a:pPr>
              <a:defRPr/>
            </a:pPr>
            <a:r>
              <a:rPr lang="fi-FI" dirty="0"/>
              <a:t>Neuvostoliitto luopui vähin äänin Terijoen hallituksesta.</a:t>
            </a:r>
          </a:p>
          <a:p>
            <a:pPr>
              <a:defRPr/>
            </a:pPr>
            <a:r>
              <a:rPr lang="fi-FI" dirty="0"/>
              <a:t>Moskovan rauhansopimus 13.3., rauhanehdot odotettua ankarammat.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EE2DEE9-E5DF-47F1-89C8-A8BC7A2323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74386"/>
            <a:ext cx="5181600" cy="3853815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D6F0721-0E08-4A24-A07B-A157564F99D7}"/>
              </a:ext>
            </a:extLst>
          </p:cNvPr>
          <p:cNvSpPr txBox="1"/>
          <p:nvPr/>
        </p:nvSpPr>
        <p:spPr>
          <a:xfrm>
            <a:off x="10245754" y="5614160"/>
            <a:ext cx="1946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Museovirasto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2">
            <a:extLst>
              <a:ext uri="{FF2B5EF4-FFF2-40B4-BE49-F238E27FC236}">
                <a16:creationId xmlns:a16="http://schemas.microsoft.com/office/drawing/2014/main" id="{F4DA9C9A-A289-4082-92B9-F65E5640C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II maailmansota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491C4C6-EF58-40D1-AD43-3577F70D7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09537" indent="0">
              <a:buNone/>
              <a:defRPr/>
            </a:pPr>
            <a:r>
              <a:rPr lang="fi-FI" b="1" dirty="0"/>
              <a:t>Miksi länsivallat tarjosivat apuaan Suomelle?</a:t>
            </a:r>
          </a:p>
          <a:p>
            <a:pPr>
              <a:defRPr/>
            </a:pPr>
            <a:r>
              <a:rPr lang="fi-FI" dirty="0"/>
              <a:t>Länsivaltojen sympatiat olivat Suomen puolella.</a:t>
            </a:r>
          </a:p>
          <a:p>
            <a:pPr>
              <a:defRPr/>
            </a:pPr>
            <a:r>
              <a:rPr lang="fi-FI" dirty="0"/>
              <a:t>Avun tarjoaminen mahdollisti Ruotsin malmikenttien kontrolloinnin.</a:t>
            </a:r>
          </a:p>
          <a:p>
            <a:pPr>
              <a:defRPr/>
            </a:pPr>
            <a:r>
              <a:rPr lang="fi-FI" dirty="0"/>
              <a:t>Suomi ei kuitenkaan koskaan virallisesti pyytänyt apua, lisäksi uskottiin, ettei apu ehtisi ajoissa.</a:t>
            </a:r>
          </a:p>
          <a:p>
            <a:pPr>
              <a:defRPr/>
            </a:pPr>
            <a:r>
              <a:rPr lang="fi-FI" dirty="0"/>
              <a:t>Vapaaehtoisia saapui Suomen armeijaan.</a:t>
            </a:r>
          </a:p>
          <a:p>
            <a:pPr>
              <a:defRPr/>
            </a:pPr>
            <a:r>
              <a:rPr lang="fi-FI" dirty="0"/>
              <a:t>Saksaa sitoi hyökkäämättömyyssopimus Neuvostoliiton kanssa</a:t>
            </a:r>
            <a:r>
              <a:rPr lang="fi-FI"/>
              <a:t>, mutta se </a:t>
            </a:r>
            <a:r>
              <a:rPr lang="fi-FI" dirty="0"/>
              <a:t>lupaili jo salaisesti Suomelle apua </a:t>
            </a:r>
            <a:r>
              <a:rPr lang="fi-FI"/>
              <a:t>ja revanssia.</a:t>
            </a:r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2">
            <a:extLst>
              <a:ext uri="{FF2B5EF4-FFF2-40B4-BE49-F238E27FC236}">
                <a16:creationId xmlns:a16="http://schemas.microsoft.com/office/drawing/2014/main" id="{BA0EA940-F952-400D-B37A-01F8E4DBE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II maailmansota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6D822E0-D17F-4244-8A3B-0E23B5881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09537" indent="0">
              <a:buNone/>
              <a:defRPr/>
            </a:pPr>
            <a:r>
              <a:rPr lang="fi-FI" sz="2400" b="1" dirty="0"/>
              <a:t>Miksi Neuvostoliitto ei valloittanut Suomea?</a:t>
            </a:r>
          </a:p>
          <a:p>
            <a:pPr>
              <a:defRPr/>
            </a:pPr>
            <a:r>
              <a:rPr lang="fi-FI" sz="2400" dirty="0"/>
              <a:t>Taitava maastonkäyttö, mottitaktiikka, </a:t>
            </a:r>
            <a:r>
              <a:rPr lang="fi-FI" sz="2400" dirty="0" err="1"/>
              <a:t>improvisoidut(kin</a:t>
            </a:r>
            <a:r>
              <a:rPr lang="fi-FI" sz="2400" dirty="0"/>
              <a:t>) aseet.</a:t>
            </a:r>
          </a:p>
          <a:p>
            <a:pPr>
              <a:defRPr/>
            </a:pPr>
            <a:r>
              <a:rPr lang="fi-FI" sz="2400" dirty="0"/>
              <a:t>Puna-armeija tottumaton talvisodankäyntiin.</a:t>
            </a:r>
          </a:p>
          <a:p>
            <a:pPr>
              <a:defRPr/>
            </a:pPr>
            <a:r>
              <a:rPr lang="fi-FI" sz="2400" dirty="0"/>
              <a:t>Neuvostoliitto ei kyennyt käyttämään ylivoimaa hyväkseen, vanhanaikainen taktiikka, kokematon sodanjohto.</a:t>
            </a:r>
          </a:p>
          <a:p>
            <a:pPr>
              <a:defRPr/>
            </a:pPr>
            <a:r>
              <a:rPr lang="fi-FI" sz="2400" dirty="0"/>
              <a:t>Neuvostoliiton ylimielinen suhtautuminen.</a:t>
            </a:r>
          </a:p>
          <a:p>
            <a:pPr>
              <a:defRPr/>
            </a:pPr>
            <a:r>
              <a:rPr lang="fi-FI" sz="2400" dirty="0"/>
              <a:t>Suomen kansa yhtenäistynyt.</a:t>
            </a:r>
          </a:p>
          <a:p>
            <a:pPr>
              <a:defRPr/>
            </a:pPr>
            <a:r>
              <a:rPr lang="fi-FI" sz="2400" dirty="0"/>
              <a:t>Sota muuttui Neuvostoliitolle arvovaltakysymykseksi.</a:t>
            </a:r>
          </a:p>
          <a:p>
            <a:pPr>
              <a:defRPr/>
            </a:pPr>
            <a:r>
              <a:rPr lang="fi-FI" sz="2400" dirty="0"/>
              <a:t>Lopulta Neuvostoliitto olisi kyennyt miehittämään Suomen, mutta sen ei enää tarvinnut.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2">
            <a:extLst>
              <a:ext uri="{FF2B5EF4-FFF2-40B4-BE49-F238E27FC236}">
                <a16:creationId xmlns:a16="http://schemas.microsoft.com/office/drawing/2014/main" id="{35F618D9-461C-4C7D-941E-2E2C3F8E5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II maailmansota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B2B8C6B-C9DF-4972-AC1E-B73E18A1D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257176" cy="4351338"/>
          </a:xfrm>
        </p:spPr>
        <p:txBody>
          <a:bodyPr rtlCol="0">
            <a:normAutofit fontScale="70000" lnSpcReduction="20000"/>
          </a:bodyPr>
          <a:lstStyle/>
          <a:p>
            <a:pPr marL="109537" indent="0">
              <a:buNone/>
              <a:defRPr/>
            </a:pPr>
            <a:r>
              <a:rPr lang="fi-FI" b="1" dirty="0"/>
              <a:t>Talvisodan seuraukset</a:t>
            </a:r>
          </a:p>
          <a:p>
            <a:pPr>
              <a:defRPr/>
            </a:pPr>
            <a:r>
              <a:rPr lang="fi-FI" dirty="0"/>
              <a:t>Aluemenetysten vuoksi yli 400000 karjalaista menetti kotinsa.</a:t>
            </a:r>
          </a:p>
          <a:p>
            <a:pPr>
              <a:defRPr/>
            </a:pPr>
            <a:r>
              <a:rPr lang="fi-FI" dirty="0"/>
              <a:t>Kaatuneita suomalaisia n. 25000, haavoittuneita n. 43000.</a:t>
            </a:r>
          </a:p>
          <a:p>
            <a:pPr>
              <a:defRPr/>
            </a:pPr>
            <a:r>
              <a:rPr lang="fi-FI" dirty="0"/>
              <a:t>Neuvostoliittolaisia kaatuneita n. 150000, haavoittuneita yli 200000.</a:t>
            </a:r>
          </a:p>
          <a:p>
            <a:pPr>
              <a:defRPr/>
            </a:pPr>
            <a:r>
              <a:rPr lang="fi-FI" dirty="0"/>
              <a:t>Suomen itsenäisyys säilyi.</a:t>
            </a:r>
          </a:p>
          <a:p>
            <a:pPr>
              <a:defRPr/>
            </a:pPr>
            <a:r>
              <a:rPr lang="fi-FI" dirty="0"/>
              <a:t>Lisäsi kansakunnan eheyttä.</a:t>
            </a:r>
          </a:p>
          <a:p>
            <a:pPr>
              <a:defRPr/>
            </a:pPr>
            <a:r>
              <a:rPr lang="fi-FI" dirty="0"/>
              <a:t>Talvisota on muodostunut tärkeäksi osaksi suomalaista identiteettiä: Suomi altavastaajana epäoikeudenmukaisen hyökkäyksen kohteena.</a:t>
            </a:r>
          </a:p>
          <a:p>
            <a:pPr>
              <a:defRPr/>
            </a:pPr>
            <a:r>
              <a:rPr lang="fi-FI" dirty="0"/>
              <a:t>Talvisota on ollut helpompi nostaa ”sankarilliseksi sodaksi” kuin jatkosota – Suomi ei vielä ollut Natsi-Saksan liittolainen.</a:t>
            </a:r>
          </a:p>
          <a:p>
            <a:pPr>
              <a:defRPr/>
            </a:pPr>
            <a:r>
              <a:rPr lang="fi-FI" dirty="0"/>
              <a:t>Sodan ihannoinnista huolimatta sen lopputulos oli se, että sota hävittiin.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B7A66BB-E051-4BAF-A929-B57FC05F3B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72" y="1825625"/>
            <a:ext cx="3209111" cy="4351338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D6F0721-0E08-4A24-A07B-A157564F99D7}"/>
              </a:ext>
            </a:extLst>
          </p:cNvPr>
          <p:cNvSpPr txBox="1"/>
          <p:nvPr/>
        </p:nvSpPr>
        <p:spPr>
          <a:xfrm>
            <a:off x="10735111" y="5806503"/>
            <a:ext cx="1946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/>
              <a:t>Museovirasto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2">
            <a:extLst>
              <a:ext uri="{FF2B5EF4-FFF2-40B4-BE49-F238E27FC236}">
                <a16:creationId xmlns:a16="http://schemas.microsoft.com/office/drawing/2014/main" id="{76243A15-8D86-4C5C-8296-C6E8AE19A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II maailmansota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A339361-F9C2-4D09-A57B-54CA26BD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09537" indent="0">
              <a:buNone/>
              <a:defRPr/>
            </a:pPr>
            <a:r>
              <a:rPr lang="fi-FI" sz="2000" b="1" dirty="0"/>
              <a:t>Suomen ja Neuvostoliiton suhteet välirauhan aikana</a:t>
            </a:r>
          </a:p>
          <a:p>
            <a:pPr>
              <a:defRPr/>
            </a:pPr>
            <a:r>
              <a:rPr lang="fi-FI" sz="2000" dirty="0"/>
              <a:t>Suomessa pelättiin uutta hyökkäystä, katkeruus talvisodasta.</a:t>
            </a:r>
          </a:p>
          <a:p>
            <a:pPr>
              <a:defRPr/>
            </a:pPr>
            <a:r>
              <a:rPr lang="fi-FI" sz="2000" dirty="0"/>
              <a:t>Neuvostoliittoon ei luotettu, puolueettomuuden ei uskottu takaavan riittävää turvaa.</a:t>
            </a:r>
          </a:p>
          <a:p>
            <a:pPr>
              <a:defRPr/>
            </a:pPr>
            <a:r>
              <a:rPr lang="fi-FI" sz="2000" dirty="0"/>
              <a:t>Neuvostoliitto painosti Suomea sisäpolitiikassa.</a:t>
            </a:r>
          </a:p>
          <a:p>
            <a:pPr>
              <a:defRPr/>
            </a:pPr>
            <a:r>
              <a:rPr lang="fi-FI" sz="2000" dirty="0"/>
              <a:t>Suomen kommunistien perustama SNS (Suomen ja Neuvostoliiton rauhan ja ystävyyden seura) nähtiin vaarallisena.</a:t>
            </a:r>
          </a:p>
          <a:p>
            <a:pPr>
              <a:defRPr/>
            </a:pPr>
            <a:r>
              <a:rPr lang="fi-FI" sz="2000" dirty="0"/>
              <a:t>Suomen oli purettava Ahvenanmaan linnoitukset ja myönnettävä Neuvostoliitolle kauttakulkuoikeus Hankoon.</a:t>
            </a:r>
          </a:p>
          <a:p>
            <a:pPr>
              <a:defRPr/>
            </a:pPr>
            <a:r>
              <a:rPr lang="fi-FI" sz="2000" dirty="0"/>
              <a:t>Puna-armeijan joukkoja oli sijoitettu aivan Suomen rajan tuntumaan.</a:t>
            </a:r>
          </a:p>
          <a:p>
            <a:pPr>
              <a:defRPr/>
            </a:pPr>
            <a:r>
              <a:rPr lang="fi-FI" sz="2000" dirty="0"/>
              <a:t>Neuvostoliitto torjui pohjoismaisen puolustusliiton Moskovan rauhansopimuksen vastaisena.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2">
            <a:extLst>
              <a:ext uri="{FF2B5EF4-FFF2-40B4-BE49-F238E27FC236}">
                <a16:creationId xmlns:a16="http://schemas.microsoft.com/office/drawing/2014/main" id="{4C05E0DC-01D8-4D31-8006-474F96833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II maailmansota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56647C1-80A4-4BA8-88E6-31BA9297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109537" indent="0">
              <a:buNone/>
              <a:defRPr/>
            </a:pPr>
            <a:r>
              <a:rPr lang="fi-FI" sz="2400" b="1" dirty="0"/>
              <a:t>Suomen ja Saksan suhteet välirauhan aikana</a:t>
            </a:r>
          </a:p>
          <a:p>
            <a:pPr>
              <a:defRPr/>
            </a:pPr>
            <a:r>
              <a:rPr lang="fi-FI" sz="2400" dirty="0"/>
              <a:t>Kesästä 1940 alkaen tiiviit kauppasuhteet – Suomi osti elintarvikkeita, Saksa nikkeliä.</a:t>
            </a:r>
          </a:p>
          <a:p>
            <a:pPr>
              <a:defRPr/>
            </a:pPr>
            <a:r>
              <a:rPr lang="fi-FI" sz="2400" dirty="0"/>
              <a:t>Kauttakulkusopimus solmittiin salassa, Suomi sai ostaa aseita Saksasta ja saksalaiset kuljettivat Suomen kautta sotilaita Pohjois-Norjaan.</a:t>
            </a:r>
          </a:p>
          <a:p>
            <a:pPr>
              <a:defRPr/>
            </a:pPr>
            <a:r>
              <a:rPr lang="fi-FI" sz="2400" dirty="0"/>
              <a:t>Loppuvuodesta 1940 suhteet tiivistyivät, Neuvostoliitto vaati Saksaa noudattamaan aiempaa etupiirijakoa.</a:t>
            </a:r>
          </a:p>
          <a:p>
            <a:pPr>
              <a:defRPr/>
            </a:pPr>
            <a:r>
              <a:rPr lang="fi-FI" sz="2400" dirty="0"/>
              <a:t>Vähitellen Saksa paljasti Suomelle Barbarossa-suunnitelmansa.</a:t>
            </a:r>
          </a:p>
          <a:p>
            <a:pPr>
              <a:defRPr/>
            </a:pPr>
            <a:r>
              <a:rPr lang="fi-FI" sz="2400" dirty="0"/>
              <a:t>Toukokuussa 1941 alkoi hyökkäyssuunnitelmien laatiminen.</a:t>
            </a:r>
          </a:p>
          <a:p>
            <a:pPr>
              <a:defRPr/>
            </a:pPr>
            <a:r>
              <a:rPr lang="fi-FI" sz="2400" dirty="0"/>
              <a:t>Liikekannallepano tehtiin kesäkuussa, tuolloin n. 200000 saksalaissotilasta oli Pohjois-Suomessa.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1043</Words>
  <Application>Microsoft Office PowerPoint</Application>
  <PresentationFormat>Laajakuva</PresentationFormat>
  <Paragraphs>135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Lucida Sans Unicode</vt:lpstr>
      <vt:lpstr>Wingdings 3</vt:lpstr>
      <vt:lpstr>Office-teema</vt:lpstr>
      <vt:lpstr>Suomi toisessa maailmansodassa</vt:lpstr>
      <vt:lpstr>II maailmansota</vt:lpstr>
      <vt:lpstr>II maailmansota</vt:lpstr>
      <vt:lpstr>II maailmansota</vt:lpstr>
      <vt:lpstr>II maailmansota</vt:lpstr>
      <vt:lpstr>II maailmansota</vt:lpstr>
      <vt:lpstr>II maailmansota</vt:lpstr>
      <vt:lpstr>II maailmansota</vt:lpstr>
      <vt:lpstr>II maailmansota</vt:lpstr>
      <vt:lpstr>II maailmansota</vt:lpstr>
      <vt:lpstr>II maailmansota</vt:lpstr>
      <vt:lpstr>II maailmansota</vt:lpstr>
      <vt:lpstr>II maailmansota</vt:lpstr>
      <vt:lpstr>II maailmansota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maailmansodassa</dc:title>
  <dc:creator>Repo Jani</dc:creator>
  <cp:lastModifiedBy>Repo Jani</cp:lastModifiedBy>
  <cp:revision>4</cp:revision>
  <dcterms:created xsi:type="dcterms:W3CDTF">2019-09-03T13:42:23Z</dcterms:created>
  <dcterms:modified xsi:type="dcterms:W3CDTF">2019-12-02T09:40:59Z</dcterms:modified>
</cp:coreProperties>
</file>