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F17C2-B489-42ED-89B7-7B4A277C4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D4BA91-C095-49C1-B98C-742F2CC27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DD1FF7-B8A8-4370-B141-C1F3AAEE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FCB32D-7F1B-4B0A-AA0D-000C8F4B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A26DE0-1B05-48A6-9C67-5C588D6A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6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9106B-F510-4943-A65B-6543E0D7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AE85B61-F110-4E37-AB2F-F4E106954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6D1E6-D398-4AD4-937E-0265C93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787056-809C-43FA-A137-9EDD9635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8E2F3A-1976-4043-8A22-2CFCD74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3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377EF5A-43E3-4D88-A6A8-5514F3BC1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609C92-437C-49DD-96EA-76601EAC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537B4A-8B56-44B9-8CC6-88FE0256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B60948-BB81-49F3-933D-DBA972A9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A87A74-D704-419B-9CF5-4EFDC23F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1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7FB46F-3BAC-4BD7-9BC1-A7FB4644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86051F-74A2-4D0C-BBBC-41ABFA43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6D704-16EE-4637-9C47-403043C3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3A84BA-C297-4DDD-8A19-D1F87498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D7F3EC-6D41-4904-B817-606375E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52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6D5B5-EBDC-4B7A-9A47-A6AE62E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6211FF-CCD9-4CD2-A184-854DD0F7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0C939-5A3C-4A36-BADD-6D182FE6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87F21D-400F-45D9-8B24-6819C722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FFE122-92DD-468D-83A7-857C60A8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3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1828E3-2707-4332-A0FE-E683C64A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965BF9-9CAC-4451-A35B-87FFC15D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7498D7-7F10-4CF1-B266-5745238B0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94DD58-7F4D-49CE-BACB-BE7888C3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BA86880-D4B8-461D-88A8-5B806715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F30278-B18E-466D-A271-04CDA68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00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099B40-BC48-4F9C-BDBC-9313D78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559D19-8B06-48B9-9E45-B0EAF219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5C186B-D583-4C5A-854A-5701FD09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6A98B9-9A4E-4E86-B9C6-F8E2C43D5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FCA520-12A2-4127-8D90-1B29F9449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7EFF84-8FB7-46D9-98C1-E4A75D1C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57E152-4749-4CE3-A459-001E9DA0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DEED41E-3B76-462D-B0C3-3C31B67F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0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8DCED-6753-4BB3-BD7F-05ED3C55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165C22-787E-4C20-B79A-8F4283A6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FCB362-BFF0-4870-9101-3D71F3A0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61A046D-40B8-4A9D-B079-7015497B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9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B9388-67A0-41FF-A938-C8AE93CF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59E804C-AEC2-4BFD-AED8-D3CE53A8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1BDFDC-7970-458A-981E-D7B804FA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46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0F2F3-7C83-430C-B2BE-9E557FD4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A1059A-745A-409D-A048-1FE6F2F1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77FE92-D47D-4720-A0FA-B3EB9098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ED7E0D-3887-4BF7-8026-D1893F76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031AD4-519D-4D19-88E5-3105C0D5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694699-3A4C-48D6-933F-15995A1A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04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758AE3-54B3-4A08-8254-3284AABC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0529EDB-35CD-4051-9E44-4E3395932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F950B3-5C50-423B-99BC-C63B7748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474885-5172-46C3-B9BE-70E1666A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CBB51-4209-4EAC-B486-48A40AD8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345F19-2BEF-45D2-B553-A4589EF5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35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40D399-D4ED-4C09-AD89-7B2C8D33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0679BC-E8D0-4F7F-988B-71E44308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FB78EA-90B4-45EB-94E6-7F7338948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84012-D634-4D80-8060-B813FBAB6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B42708-7567-469A-8DF2-CFDE2B99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26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C717EB-B789-48E7-B541-27AD3C1D9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Sodanjälkeinen Suomi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16F562-CB71-41A7-B225-3D877F35A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HI03</a:t>
            </a:r>
          </a:p>
          <a:p>
            <a:r>
              <a:rPr lang="fi-FI" dirty="0"/>
              <a:t>Isoverstaan Oppikirjattomuus-hanke</a:t>
            </a:r>
          </a:p>
        </p:txBody>
      </p:sp>
    </p:spTree>
    <p:extLst>
      <p:ext uri="{BB962C8B-B14F-4D97-AF65-F5344CB8AC3E}">
        <p14:creationId xmlns:p14="http://schemas.microsoft.com/office/powerpoint/2010/main" val="358117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2">
            <a:extLst>
              <a:ext uri="{FF2B5EF4-FFF2-40B4-BE49-F238E27FC236}">
                <a16:creationId xmlns:a16="http://schemas.microsoft.com/office/drawing/2014/main" id="{DEE831F0-0BD8-4E6B-B94E-71A0F247F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7651" name="Sisällön paikkamerkki 1">
            <a:extLst>
              <a:ext uri="{FF2B5EF4-FFF2-40B4-BE49-F238E27FC236}">
                <a16:creationId xmlns:a16="http://schemas.microsoft.com/office/drawing/2014/main" id="{9EA8090D-0C82-4F2C-BD9E-7263EA60065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199" y="1825625"/>
            <a:ext cx="7861183" cy="43513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i-FI" altLang="fi-FI" dirty="0"/>
              <a:t>Kaatuneita suomalaissotilaita noin 66000, haavoittuneita 150000, sotalesket ja –orvot.</a:t>
            </a:r>
          </a:p>
          <a:p>
            <a:pPr eaLnBrk="1" hangingPunct="1"/>
            <a:r>
              <a:rPr lang="fi-FI" altLang="fi-FI" dirty="0"/>
              <a:t>Talvisodan aluemenetysten (Karjala ja Salla) lisäksi Suomi menetti Petsamon, Suomenlahden saaret sekä Porkkala ja Hanko jouduttiin vuokraamaan Neuvostoliitolle.</a:t>
            </a:r>
          </a:p>
          <a:p>
            <a:pPr eaLnBrk="1" hangingPunct="1"/>
            <a:r>
              <a:rPr lang="fi-FI" altLang="fi-FI" dirty="0"/>
              <a:t>Suomen tuli supistaa armeijaansa, esimerkiksi sukellusveneistä oli luovuttava.</a:t>
            </a:r>
          </a:p>
          <a:p>
            <a:pPr eaLnBrk="1" hangingPunct="1"/>
            <a:r>
              <a:rPr lang="fi-FI" altLang="fi-FI" dirty="0"/>
              <a:t>Neuvostoliiton näkemyksen mukaan fasistiset järjestöt (esim. IKL ja Lotta </a:t>
            </a:r>
            <a:r>
              <a:rPr lang="fi-FI" altLang="fi-FI" dirty="0" err="1"/>
              <a:t>Svärd</a:t>
            </a:r>
            <a:r>
              <a:rPr lang="fi-FI" altLang="fi-FI" dirty="0"/>
              <a:t>) tuli lakkauttaa.</a:t>
            </a:r>
          </a:p>
          <a:p>
            <a:pPr eaLnBrk="1" hangingPunct="1"/>
            <a:r>
              <a:rPr lang="fi-FI" altLang="fi-FI" dirty="0"/>
              <a:t>Kommunistien toiminta tuli jälleen sallia. Neuvostoliitto auttoi Itä-Euroopan kommunistiset puolueet valtaan, Suomessakin pelättiin samaa.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A0C890B-4B5A-4537-8CB3-1B2497CB4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35" y="1690688"/>
            <a:ext cx="2681326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2">
            <a:extLst>
              <a:ext uri="{FF2B5EF4-FFF2-40B4-BE49-F238E27FC236}">
                <a16:creationId xmlns:a16="http://schemas.microsoft.com/office/drawing/2014/main" id="{46FECCBF-5F64-4E33-B38A-04C35C628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8675" name="Sisällön paikkamerkki 1">
            <a:extLst>
              <a:ext uri="{FF2B5EF4-FFF2-40B4-BE49-F238E27FC236}">
                <a16:creationId xmlns:a16="http://schemas.microsoft.com/office/drawing/2014/main" id="{CBBF8EEE-33FD-486A-AC0C-18F9DC42F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000"/>
              <a:t>Mannerheim luopui presidentin virasta terveydellisistä syistä 1946. </a:t>
            </a:r>
          </a:p>
          <a:p>
            <a:pPr eaLnBrk="1" hangingPunct="1"/>
            <a:r>
              <a:rPr lang="fi-FI" altLang="fi-FI" sz="2000"/>
              <a:t>J.K. Paasikivi valittiin presidentiksi, hän pyrki muodostamaan luottamukselliset suhteet Neuvostoliittoon.</a:t>
            </a:r>
          </a:p>
          <a:p>
            <a:pPr eaLnBrk="1" hangingPunct="1"/>
            <a:r>
              <a:rPr lang="fi-FI" altLang="fi-FI" sz="2000"/>
              <a:t>SKP + SPD:n vasen laita muodostivat SKDL:n, vasemmisto voittoon eduskuntavaaleissa.</a:t>
            </a:r>
          </a:p>
          <a:p>
            <a:pPr eaLnBrk="1" hangingPunct="1"/>
            <a:r>
              <a:rPr lang="fi-FI" altLang="fi-FI" sz="2000"/>
              <a:t>Liittoutuneiden valvontakomissio (käytännössä yksinomaan neuvostoliittolaisia) majoittui Suomeen valvomaan rauhanehtojen noudattamista.</a:t>
            </a:r>
          </a:p>
          <a:p>
            <a:pPr eaLnBrk="1" hangingPunct="1"/>
            <a:r>
              <a:rPr lang="fi-FI" altLang="fi-FI" sz="2000"/>
              <a:t>Kommunistit olivat vallassa valtiollisessa poliisissa (Valpo), myöhemmin se lopetettiin ja perustettiin Suojelupoliisi tilalle.</a:t>
            </a:r>
          </a:p>
          <a:p>
            <a:pPr eaLnBrk="1" hangingPunct="1"/>
            <a:r>
              <a:rPr lang="fi-FI" altLang="fi-FI" sz="2000"/>
              <a:t>Asekätkentäoperaatio oli puolustusvoimien johdon määräämä salainen operaatio, jossa aseita piilotettiin eri puolille maata mahdollista tulevaa sissisotaa varten. Asian paljastuttua joukko upseereita tuomittiin vankeuteen</a:t>
            </a:r>
            <a:r>
              <a:rPr lang="fi-FI" altLang="fi-FI"/>
              <a:t>.</a:t>
            </a: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2">
            <a:extLst>
              <a:ext uri="{FF2B5EF4-FFF2-40B4-BE49-F238E27FC236}">
                <a16:creationId xmlns:a16="http://schemas.microsoft.com/office/drawing/2014/main" id="{0E030B83-9636-4625-B715-7DF3E74C9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9699" name="Sisällön paikkamerkki 1">
            <a:extLst>
              <a:ext uri="{FF2B5EF4-FFF2-40B4-BE49-F238E27FC236}">
                <a16:creationId xmlns:a16="http://schemas.microsoft.com/office/drawing/2014/main" id="{7599DD0E-55C5-4C64-A07E-36AA508CB5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fi-FI" altLang="fi-FI" dirty="0"/>
              <a:t>Sotasyyllisten – eli Suomen sodanaikaisten johtajien – tuomitseminen. </a:t>
            </a:r>
          </a:p>
          <a:p>
            <a:pPr eaLnBrk="1" hangingPunct="1"/>
            <a:r>
              <a:rPr lang="fi-FI" altLang="fi-FI" dirty="0"/>
              <a:t>Syytettyinä oli seitsemän sota-aikana hallituksessa ollutta poliitikkoa ja Suomen Saksan suurlähettiläs. Mannerheimia Neuvostoliitto ei halunnut oikeuteen.</a:t>
            </a:r>
          </a:p>
          <a:p>
            <a:pPr eaLnBrk="1" hangingPunct="1"/>
            <a:r>
              <a:rPr lang="fi-FI" altLang="fi-FI" dirty="0"/>
              <a:t>Sotasyyllisten tuomitseminen ongelmallista: Suomessa ei ollut lakia, jota nämä olisivat rikkoneet.</a:t>
            </a:r>
          </a:p>
          <a:p>
            <a:pPr eaLnBrk="1" hangingPunct="1"/>
            <a:r>
              <a:rPr lang="fi-FI" altLang="fi-FI" dirty="0"/>
              <a:t>Neuvostoliitto saneli voittajana, mitä Suomen tulee tehdä, tuomitseminen oli välttämätön poliittinen teko.</a:t>
            </a:r>
          </a:p>
          <a:p>
            <a:pPr eaLnBrk="1" hangingPunct="1"/>
            <a:r>
              <a:rPr lang="fi-FI" altLang="fi-FI" dirty="0"/>
              <a:t>Sotasyyllisiä syytettiin hyökkäyssodan aloittamisesta.</a:t>
            </a:r>
          </a:p>
          <a:p>
            <a:pPr eaLnBrk="1" hangingPunct="1"/>
            <a:r>
              <a:rPr lang="fi-FI" altLang="fi-FI" dirty="0"/>
              <a:t>Tuomiot olivat muutaman vuoden ehdottomia vankeusrangaistuksia, kovimman tuomion sai presidentti Risto Ryti – 10 vuotta vankeutta.</a:t>
            </a:r>
          </a:p>
          <a:p>
            <a:pPr eaLnBrk="1" hangingPunct="1"/>
            <a:r>
              <a:rPr lang="fi-FI" altLang="fi-FI" dirty="0"/>
              <a:t>Kansa koki tuomiot oikeuden vastaisina.</a:t>
            </a:r>
          </a:p>
          <a:p>
            <a:pPr eaLnBrk="1" hangingPunct="1"/>
            <a:endParaRPr lang="fi-FI" alt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2">
            <a:extLst>
              <a:ext uri="{FF2B5EF4-FFF2-40B4-BE49-F238E27FC236}">
                <a16:creationId xmlns:a16="http://schemas.microsoft.com/office/drawing/2014/main" id="{CAF7F7D1-5BF9-42AE-B17B-85CC1C095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A0237E6-7070-404A-BCD9-9603FE3C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09537" indent="0">
              <a:buNone/>
              <a:defRPr/>
            </a:pPr>
            <a:r>
              <a:rPr lang="fi-FI" sz="2400" b="1" dirty="0"/>
              <a:t>Sotakorvaukset</a:t>
            </a:r>
          </a:p>
          <a:p>
            <a:pPr>
              <a:defRPr/>
            </a:pPr>
            <a:r>
              <a:rPr lang="fi-FI" sz="2400" dirty="0"/>
              <a:t>Suuruudeltaan $300 000 000, valuuttakurssien muutosten takia ne olivat todellisuudessa 15-50% suuremmat.</a:t>
            </a:r>
          </a:p>
          <a:p>
            <a:pPr>
              <a:defRPr/>
            </a:pPr>
            <a:r>
              <a:rPr lang="fi-FI" sz="2400" dirty="0"/>
              <a:t>Neuvostoliitto osoitti satunnaisia ”hyvän tahdon eleitä” huomattuaan Suomen yrittävän toden teolla maksaa korvaukset. Maksuaikaa pidennettiin ja sotakorvaussummaa alennettiin.</a:t>
            </a:r>
          </a:p>
          <a:p>
            <a:pPr>
              <a:defRPr/>
            </a:pPr>
            <a:r>
              <a:rPr lang="fi-FI" sz="2400" dirty="0"/>
              <a:t>Sotakorvauksia oli toivottu maksettavan lähinnä metsäteollisuuden tuotteilla. Korvauksista suuri osa oli kuitenkin metalliteollisuuden  tuotteita.</a:t>
            </a:r>
          </a:p>
          <a:p>
            <a:pPr>
              <a:defRPr/>
            </a:pPr>
            <a:r>
              <a:rPr lang="fi-FI" sz="2400" dirty="0"/>
              <a:t>Metalliteollisuutta oli pakko laajentaa ja tuotantoa tehostaa.</a:t>
            </a:r>
          </a:p>
          <a:p>
            <a:pPr>
              <a:defRPr/>
            </a:pPr>
            <a:r>
              <a:rPr lang="fi-FI" sz="2400" dirty="0"/>
              <a:t>Velvoitteista tuskin olisi selvitty ilman länsivaltojen apua.</a:t>
            </a:r>
          </a:p>
          <a:p>
            <a:pPr>
              <a:defRPr/>
            </a:pPr>
            <a:r>
              <a:rPr lang="fi-FI" sz="2400" dirty="0"/>
              <a:t>Sotakorvausten vaikutukset Suomen teollisuuteen olivat vähäisempiä kuin usein on esitetty, mutta ne loivat pohjan Suomen ja Neuvostoliiton myöhemmälle kaupankäynnille.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tsikko 2">
            <a:extLst>
              <a:ext uri="{FF2B5EF4-FFF2-40B4-BE49-F238E27FC236}">
                <a16:creationId xmlns:a16="http://schemas.microsoft.com/office/drawing/2014/main" id="{C28A61AF-3478-46A8-BF6E-5B29FE29D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A2F08CD-F873-4314-84E3-A853FF62F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09537" indent="0">
              <a:buNone/>
              <a:defRPr/>
            </a:pPr>
            <a:r>
              <a:rPr lang="fi-FI" b="1" dirty="0"/>
              <a:t>Vaaran vuodet 1944-1948</a:t>
            </a:r>
          </a:p>
          <a:p>
            <a:pPr>
              <a:defRPr/>
            </a:pPr>
            <a:r>
              <a:rPr lang="fi-FI" dirty="0"/>
              <a:t>Suomessa pelättiin kommunistien vallankaappausta ja/tai Neuvostoliiton miehitystä.</a:t>
            </a:r>
          </a:p>
          <a:p>
            <a:pPr>
              <a:defRPr/>
            </a:pPr>
            <a:r>
              <a:rPr lang="fi-FI" dirty="0"/>
              <a:t>Itä-Euroopan kehitys (maiden joutuminen Neuvostoliiton hallintaan rautaesiripun taakse) huolestutti Suomessa.</a:t>
            </a:r>
          </a:p>
          <a:p>
            <a:pPr>
              <a:defRPr/>
            </a:pPr>
            <a:r>
              <a:rPr lang="fi-FI" dirty="0"/>
              <a:t>Sisäpoliittisesti aika oli levotonta; lakkoilu yleistä ja taistelu vallasta ammattiyhdistysliikkeessä.</a:t>
            </a:r>
          </a:p>
          <a:p>
            <a:pPr>
              <a:defRPr/>
            </a:pPr>
            <a:r>
              <a:rPr lang="fi-FI" dirty="0"/>
              <a:t>Rauhanehtojen toteuttaminen huolestutti, valvontakomissio painosti Suomea.</a:t>
            </a:r>
          </a:p>
          <a:p>
            <a:pPr>
              <a:defRPr/>
            </a:pPr>
            <a:r>
              <a:rPr lang="fi-FI" dirty="0"/>
              <a:t>1948 levisi huhuja kommunistien vallankaappausyrityksestä, armeija ja poliisi valmiustilassa.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2">
            <a:extLst>
              <a:ext uri="{FF2B5EF4-FFF2-40B4-BE49-F238E27FC236}">
                <a16:creationId xmlns:a16="http://schemas.microsoft.com/office/drawing/2014/main" id="{40BD9175-146F-488B-9385-8A411773E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6461F0E-2F6F-4AEF-8E93-8DC995FB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537" indent="0">
              <a:buNone/>
              <a:defRPr/>
            </a:pPr>
            <a:r>
              <a:rPr lang="fi-FI" sz="2000" b="1" dirty="0"/>
              <a:t>Kuinka todellinen uhka kommunistien vallankaappaus oli?</a:t>
            </a:r>
          </a:p>
          <a:p>
            <a:pPr>
              <a:defRPr/>
            </a:pPr>
            <a:r>
              <a:rPr lang="fi-FI" sz="2000" dirty="0"/>
              <a:t>Eniten pelättiin keväällä 1948, Itä-Eurooppa oli muuttunut kansandemokratioiksi ja Suomi kävi YYA-neuvotteluja Neuvostoliiton kanssa. </a:t>
            </a:r>
          </a:p>
          <a:p>
            <a:pPr>
              <a:defRPr/>
            </a:pPr>
            <a:r>
              <a:rPr lang="fi-FI" sz="2000" dirty="0"/>
              <a:t>Kommunistien vaalitappio 1948 osoitti kansan tuen puutteen.</a:t>
            </a:r>
          </a:p>
          <a:p>
            <a:pPr>
              <a:defRPr/>
            </a:pPr>
            <a:r>
              <a:rPr lang="fi-FI" sz="2000" dirty="0"/>
              <a:t>Kommunistit olivat sisäisesti riitaisia, liian heikkoja ja huonosti organisoituja, uhoa oli voimia enemmän.</a:t>
            </a:r>
          </a:p>
          <a:p>
            <a:pPr>
              <a:defRPr/>
            </a:pPr>
            <a:r>
              <a:rPr lang="fi-FI" sz="2000" dirty="0"/>
              <a:t>Kommunistien vastustajat pitivät pelkoa yllä – ihmiset kääntyivät kommunismia vastaan.</a:t>
            </a:r>
          </a:p>
          <a:p>
            <a:pPr>
              <a:defRPr/>
            </a:pPr>
            <a:r>
              <a:rPr lang="fi-FI" sz="2000" dirty="0"/>
              <a:t>Poliisi ja armeija olivat uskollisia lailliselle yhteiskuntajärjestykselle.</a:t>
            </a:r>
          </a:p>
          <a:p>
            <a:pPr>
              <a:defRPr/>
            </a:pPr>
            <a:r>
              <a:rPr lang="fi-FI" sz="2000" dirty="0"/>
              <a:t>Neuvostoliitto ehkä toivoi vallankumousta, mutta suomalaisin voimin. Toisaalta Neuvostoliitto oli varsin tyytyväinen Suomen kehitykseen.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tsikko 2">
            <a:extLst>
              <a:ext uri="{FF2B5EF4-FFF2-40B4-BE49-F238E27FC236}">
                <a16:creationId xmlns:a16="http://schemas.microsoft.com/office/drawing/2014/main" id="{A0AC3B52-9584-4DB6-ACDB-F5331D41D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4D0FC15-CA09-4188-8511-5DE23EDC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09537" indent="0">
              <a:buNone/>
              <a:defRPr/>
            </a:pPr>
            <a:r>
              <a:rPr lang="fi-FI" sz="2400" b="1" dirty="0"/>
              <a:t>YYA-sopimus</a:t>
            </a:r>
          </a:p>
          <a:p>
            <a:pPr>
              <a:defRPr/>
            </a:pPr>
            <a:r>
              <a:rPr lang="fi-FI" sz="2400" dirty="0"/>
              <a:t>Suomi kieltäytyi Marshall-avusta (koska oli pakko).</a:t>
            </a:r>
          </a:p>
          <a:p>
            <a:pPr>
              <a:defRPr/>
            </a:pPr>
            <a:r>
              <a:rPr lang="fi-FI" sz="2400" dirty="0"/>
              <a:t>Pariisin rauha solmittiin.</a:t>
            </a:r>
          </a:p>
          <a:p>
            <a:pPr>
              <a:defRPr/>
            </a:pPr>
            <a:r>
              <a:rPr lang="fi-FI" sz="2400" dirty="0"/>
              <a:t>1947 YYA-sopimus hyväksyttiin eduskunnassa, valvontakomissio poistui maasta.</a:t>
            </a:r>
          </a:p>
          <a:p>
            <a:pPr>
              <a:defRPr/>
            </a:pPr>
            <a:r>
              <a:rPr lang="fi-FI" sz="2400" dirty="0"/>
              <a:t>Neuvostoliitto oli tehnyt vastaavia sopimuksia Itä-Euroopan maiden kanssa, Suomen onnistui muuttaa alkuperäistä esitystä.</a:t>
            </a:r>
          </a:p>
          <a:p>
            <a:pPr>
              <a:defRPr/>
            </a:pPr>
            <a:r>
              <a:rPr lang="fi-FI" sz="2400" dirty="0"/>
              <a:t>Suomi lupasi puolustaa aluettaan Saksaa tai sen liittolaisia vastaan yksin tai Neuvostoliiton kanssa. Uhasta ja toimenpiteistä neuvoteltaisiin etukäteen.</a:t>
            </a:r>
          </a:p>
          <a:p>
            <a:pPr>
              <a:defRPr/>
            </a:pPr>
            <a:r>
              <a:rPr lang="fi-FI" sz="2400" dirty="0"/>
              <a:t>Sopimus sitoi Suomen Neuvostoliiton politiikkaan.</a:t>
            </a:r>
          </a:p>
          <a:p>
            <a:pPr>
              <a:defRPr/>
            </a:pPr>
            <a:r>
              <a:rPr lang="fi-FI" sz="2400" dirty="0"/>
              <a:t>Suhteet Neuvostoliittoon vakiintuivat, syntyi pohja kaupallisille ja kulttuurisuhteille.</a:t>
            </a:r>
          </a:p>
          <a:p>
            <a:pPr>
              <a:defRPr/>
            </a:pPr>
            <a:r>
              <a:rPr lang="fi-FI" sz="2400" dirty="0"/>
              <a:t>Sopimus rajoitti ja mahdollisti: esim. Suomi uskalsi jättää kommunistit pois hallituksesta, toisaalta Pohjoismaiseen neuvostoon liityttiin vasta Neuvostoliiton hyväksynnän jälkeen.</a:t>
            </a:r>
          </a:p>
          <a:p>
            <a:pPr>
              <a:defRPr/>
            </a:pPr>
            <a:endParaRPr lang="fi-FI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2">
            <a:extLst>
              <a:ext uri="{FF2B5EF4-FFF2-40B4-BE49-F238E27FC236}">
                <a16:creationId xmlns:a16="http://schemas.microsoft.com/office/drawing/2014/main" id="{076ED83F-F641-4A1B-829C-B55B82517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Sotien jälkeinen Suomi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8E762B2-7F42-4F64-BD4F-E66B5FDC7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55547" cy="4351338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fi-FI" sz="2400" dirty="0"/>
              <a:t>Vuonna 1948 tanssikielto kumottiin, sota-ajan kulttuuri alkoi jäädä taakse ja 1950-luvulla nuorisokulttuuri saapui Suomeen.</a:t>
            </a:r>
          </a:p>
          <a:p>
            <a:pPr>
              <a:defRPr/>
            </a:pPr>
            <a:r>
              <a:rPr lang="fi-FI" sz="2400" dirty="0"/>
              <a:t>1952 Suomen sotakorvaukset maksettu – oman talouden rakentaminen tuli mahdolliseksi.</a:t>
            </a:r>
          </a:p>
          <a:p>
            <a:pPr>
              <a:defRPr/>
            </a:pPr>
            <a:r>
              <a:rPr lang="fi-FI" sz="2400" dirty="0"/>
              <a:t>Talouden elpyminen. </a:t>
            </a:r>
          </a:p>
          <a:p>
            <a:pPr>
              <a:defRPr/>
            </a:pPr>
            <a:r>
              <a:rPr lang="fi-FI" sz="2400" dirty="0"/>
              <a:t>Kansainvälinen näkyvyys lisääntyi: Suomi järjesti vuonna 1952 olympialaiset ja Armi Kuusela valittiin Miss Universumiksi – kansallisen itsetunnon voimistuminen.</a:t>
            </a:r>
          </a:p>
          <a:p>
            <a:pPr>
              <a:defRPr/>
            </a:pPr>
            <a:r>
              <a:rPr lang="fi-FI" sz="2400" dirty="0"/>
              <a:t>Stalinin kuoleman jälkeen vuonna 1953 ulkopolitiikan liikkumatila lisääntyi.</a:t>
            </a:r>
          </a:p>
          <a:p>
            <a:pPr>
              <a:defRPr/>
            </a:pPr>
            <a:r>
              <a:rPr lang="fi-FI" sz="2400" dirty="0"/>
              <a:t>Suomi liittyi Pohjoismaiden neuvostoon ja YK:hon vuonna 1955.</a:t>
            </a:r>
          </a:p>
          <a:p>
            <a:pPr>
              <a:defRPr/>
            </a:pPr>
            <a:r>
              <a:rPr lang="fi-FI" sz="2400" dirty="0"/>
              <a:t>Neuvostoliitto palautti Porkkalan Suomelle vuonna 1956, tosin ehtona oli YYA-sopimuksen jatkaminen.</a:t>
            </a:r>
          </a:p>
          <a:p>
            <a:pPr marL="0" indent="0">
              <a:buNone/>
              <a:defRPr/>
            </a:pPr>
            <a:endParaRPr lang="fi-FI" sz="2400" dirty="0"/>
          </a:p>
          <a:p>
            <a:pPr marL="109537" indent="0">
              <a:buNone/>
              <a:defRPr/>
            </a:pPr>
            <a:endParaRPr lang="fi-FI" sz="2400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3666E96-4886-4050-B76C-05FBC94E46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71" y="2277960"/>
            <a:ext cx="4463146" cy="3124202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FDC2BC0-C1A3-4A0F-A81A-8A7F6FE5B0B9}"/>
              </a:ext>
            </a:extLst>
          </p:cNvPr>
          <p:cNvSpPr txBox="1"/>
          <p:nvPr/>
        </p:nvSpPr>
        <p:spPr>
          <a:xfrm>
            <a:off x="10270984" y="4999838"/>
            <a:ext cx="964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698</Words>
  <Application>Microsoft Office PowerPoint</Application>
  <PresentationFormat>Laajakuva</PresentationFormat>
  <Paragraphs>68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Sodanjälkeinen Suomi</vt:lpstr>
      <vt:lpstr>Sotien jälkeinen Suomi</vt:lpstr>
      <vt:lpstr>Sotien jälkeinen Suomi</vt:lpstr>
      <vt:lpstr>Sotien jälkeinen Suomi</vt:lpstr>
      <vt:lpstr>Sotien jälkeinen Suomi</vt:lpstr>
      <vt:lpstr>Sotien jälkeinen Suomi</vt:lpstr>
      <vt:lpstr>Sotien jälkeinen Suomi</vt:lpstr>
      <vt:lpstr>Sotien jälkeinen Suomi</vt:lpstr>
      <vt:lpstr>Sotien jälkeinen Suomi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maailmansodassa</dc:title>
  <dc:creator>Repo Jani</dc:creator>
  <cp:lastModifiedBy>Repo Jani</cp:lastModifiedBy>
  <cp:revision>7</cp:revision>
  <dcterms:created xsi:type="dcterms:W3CDTF">2019-09-03T13:42:23Z</dcterms:created>
  <dcterms:modified xsi:type="dcterms:W3CDTF">2019-12-02T10:41:24Z</dcterms:modified>
</cp:coreProperties>
</file>