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1" r:id="rId3"/>
    <p:sldId id="342" r:id="rId4"/>
    <p:sldId id="343" r:id="rId5"/>
    <p:sldId id="344" r:id="rId6"/>
    <p:sldId id="345" r:id="rId7"/>
    <p:sldId id="359" r:id="rId8"/>
    <p:sldId id="34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4F17C2-B489-42ED-89B7-7B4A277C4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D4BA91-C095-49C1-B98C-742F2CC27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DD1FF7-B8A8-4370-B141-C1F3AAEE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FCB32D-7F1B-4B0A-AA0D-000C8F4B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A26DE0-1B05-48A6-9C67-5C588D6A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6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D9106B-F510-4943-A65B-6543E0D7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E85B61-F110-4E37-AB2F-F4E106954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56D1E6-D398-4AD4-937E-0265C93B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787056-809C-43FA-A137-9EDD9635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8E2F3A-1976-4043-8A22-2CFCD74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35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377EF5A-43E3-4D88-A6A8-5514F3BC1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5609C92-437C-49DD-96EA-76601EAC4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537B4A-8B56-44B9-8CC6-88FE0256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B60948-BB81-49F3-933D-DBA972A9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A87A74-D704-419B-9CF5-4EFDC23F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012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7FB46F-3BAC-4BD7-9BC1-A7FB4644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86051F-74A2-4D0C-BBBC-41ABFA431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D6D704-16EE-4637-9C47-403043C3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3A84BA-C297-4DDD-8A19-D1F87498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D7F3EC-6D41-4904-B817-606375E0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352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6D5B5-EBDC-4B7A-9A47-A6AE62E3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6211FF-CCD9-4CD2-A184-854DD0F7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10C939-5A3C-4A36-BADD-6D182FE6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87F21D-400F-45D9-8B24-6819C722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FFE122-92DD-468D-83A7-857C60A8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9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1828E3-2707-4332-A0FE-E683C6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965BF9-9CAC-4451-A35B-87FFC15D5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7498D7-7F10-4CF1-B266-5745238B0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694DD58-7F4D-49CE-BACB-BE7888C3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BA86880-D4B8-461D-88A8-5B806715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3F30278-B18E-466D-A271-04CDA680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800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099B40-BC48-4F9C-BDBC-9313D78C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559D19-8B06-48B9-9E45-B0EAF219E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5C186B-D583-4C5A-854A-5701FD093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56A98B9-9A4E-4E86-B9C6-F8E2C43D5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3FCA520-12A2-4127-8D90-1B29F9449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E7EFF84-8FB7-46D9-98C1-E4A75D1C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457E152-4749-4CE3-A459-001E9DA0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DEED41E-3B76-462D-B0C3-3C31B67F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0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68DCED-6753-4BB3-BD7F-05ED3C55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165C22-787E-4C20-B79A-8F4283A6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BFCB362-BFF0-4870-9101-3D71F3A0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1A046D-40B8-4A9D-B079-7015497B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9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B9388-67A0-41FF-A938-C8AE93CF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59E804C-AEC2-4BFD-AED8-D3CE53A8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1BDFDC-7970-458A-981E-D7B804FA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46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10F2F3-7C83-430C-B2BE-9E557FD42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A1059A-745A-409D-A048-1FE6F2F1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E77FE92-D47D-4720-A0FA-B3EB9098F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ED7E0D-3887-4BF7-8026-D1893F76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031AD4-519D-4D19-88E5-3105C0D5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694699-3A4C-48D6-933F-15995A1A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04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58AE3-54B3-4A08-8254-3284AABC7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0529EDB-35CD-4051-9E44-4E3395932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F950B3-5C50-423B-99BC-C63B77489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474885-5172-46C3-B9BE-70E1666A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CBB51-4209-4EAC-B486-48A40AD8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345F19-2BEF-45D2-B553-A4589EF5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35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940D399-D4ED-4C09-AD89-7B2C8D33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0679BC-E8D0-4F7F-988B-71E44308E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FB78EA-90B4-45EB-94E6-7F7338948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7227-686A-424C-A5A0-9ED4135BDC15}" type="datetimeFigureOut">
              <a:rPr lang="fi-FI" smtClean="0"/>
              <a:t>2.12.2019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C84012-D634-4D80-8060-B813FBAB6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B42708-7567-469A-8DF2-CFDE2B998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26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C717EB-B789-48E7-B541-27AD3C1D9A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UKK:n Suomi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16F562-CB71-41A7-B225-3D877F35A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HI03</a:t>
            </a:r>
          </a:p>
          <a:p>
            <a:r>
              <a:rPr lang="fi-FI" dirty="0"/>
              <a:t>Isoverstaan Oppikirjattomuus-hanke</a:t>
            </a:r>
          </a:p>
        </p:txBody>
      </p:sp>
    </p:spTree>
    <p:extLst>
      <p:ext uri="{BB962C8B-B14F-4D97-AF65-F5344CB8AC3E}">
        <p14:creationId xmlns:p14="http://schemas.microsoft.com/office/powerpoint/2010/main" val="358117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tsikko 2">
            <a:extLst>
              <a:ext uri="{FF2B5EF4-FFF2-40B4-BE49-F238E27FC236}">
                <a16:creationId xmlns:a16="http://schemas.microsoft.com/office/drawing/2014/main" id="{22D2FD8C-8465-4D43-A9D9-F7DEDFE41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UKK:n Suomi</a:t>
            </a:r>
          </a:p>
        </p:txBody>
      </p:sp>
      <p:sp>
        <p:nvSpPr>
          <p:cNvPr id="35843" name="Sisällön paikkamerkki 1">
            <a:extLst>
              <a:ext uri="{FF2B5EF4-FFF2-40B4-BE49-F238E27FC236}">
                <a16:creationId xmlns:a16="http://schemas.microsoft.com/office/drawing/2014/main" id="{89E5556F-81F3-46EE-8ACB-ED704BF4903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fi-FI" altLang="fi-FI"/>
              <a:t>Paasikiven presidenttikaudella UKK oli ollut pääministeri.</a:t>
            </a:r>
          </a:p>
          <a:p>
            <a:pPr eaLnBrk="1" hangingPunct="1"/>
            <a:r>
              <a:rPr lang="fi-FI" altLang="fi-FI"/>
              <a:t>Sensaatiolehdistö heitti innokkaasti kuraa UKK:n päälle. Kekkonen oli jo tuolloin varsin kiistelty henkilö.</a:t>
            </a:r>
          </a:p>
          <a:p>
            <a:pPr eaLnBrk="1" hangingPunct="1"/>
            <a:r>
              <a:rPr lang="fi-FI" altLang="fi-FI"/>
              <a:t>Vuoden 1956 vaalitaistelu oli hyvin tiukka. Valitsijamiesvaaleissa Kekkonen voitti K.A. Fagerholmin äänin 151-149.</a:t>
            </a:r>
          </a:p>
          <a:p>
            <a:pPr eaLnBrk="1" hangingPunct="1"/>
            <a:r>
              <a:rPr lang="fi-FI" altLang="fi-FI"/>
              <a:t>Virkaanastujaisia leimasi yleislakko, joka jatkui kolmen viikon ajan.</a:t>
            </a:r>
          </a:p>
          <a:p>
            <a:pPr eaLnBrk="1" hangingPunct="1"/>
            <a:r>
              <a:rPr lang="fi-FI" altLang="fi-FI"/>
              <a:t>Maan sisäpolitiikka oli sekaannuksen tilassa.</a:t>
            </a:r>
          </a:p>
          <a:p>
            <a:pPr eaLnBrk="1" hangingPunct="1"/>
            <a:r>
              <a:rPr lang="fi-FI" altLang="fi-FI"/>
              <a:t>Ulkopolitiikka jatkui Paasikiven-Kekkosen linjana.</a:t>
            </a:r>
          </a:p>
          <a:p>
            <a:pPr eaLnBrk="1" hangingPunct="1"/>
            <a:r>
              <a:rPr lang="fi-FI" altLang="fi-FI"/>
              <a:t>UKK loi suorat suhteet Neuvostoliiton johtajiin, kun taas Paasikivi oli suosinut perinteisempää valtiollista kanssakäymistä.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5103D382-C07E-4FEF-8621-BA961BEBAB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39449"/>
            <a:ext cx="5181600" cy="4123690"/>
          </a:xfr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E8615C35-5651-43F2-90CC-FE3B6A2B3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112" y="6024550"/>
            <a:ext cx="3584759" cy="3048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tsikko 2">
            <a:extLst>
              <a:ext uri="{FF2B5EF4-FFF2-40B4-BE49-F238E27FC236}">
                <a16:creationId xmlns:a16="http://schemas.microsoft.com/office/drawing/2014/main" id="{77F5ED5F-4067-4DF0-9B00-5EA24300D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UKK:n Suomi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A3750C5-C9DC-4B5F-B4EB-7FA1D9291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537" indent="0">
              <a:buNone/>
              <a:defRPr/>
            </a:pPr>
            <a:r>
              <a:rPr lang="fi-FI" sz="2000" b="1" dirty="0"/>
              <a:t>Yöpakkaset 1958-59</a:t>
            </a:r>
          </a:p>
          <a:p>
            <a:pPr>
              <a:defRPr/>
            </a:pPr>
            <a:r>
              <a:rPr lang="fi-FI" sz="2000" dirty="0"/>
              <a:t>Suojasää (kylmän sodan lämmin vaihe 1954-55) päättyi ja Neuvostoliiton huomio kiinnittyi Suomen sisäpolitiikkaan.</a:t>
            </a:r>
          </a:p>
          <a:p>
            <a:pPr>
              <a:defRPr/>
            </a:pPr>
            <a:r>
              <a:rPr lang="fi-FI" sz="2000" dirty="0"/>
              <a:t>Neuvostoliitto ei sietänyt suomalaisessa lehdistössä ja kirjallisuudessa sitä kohtaan esitettyä kritiikkiä.</a:t>
            </a:r>
          </a:p>
          <a:p>
            <a:pPr>
              <a:defRPr/>
            </a:pPr>
            <a:r>
              <a:rPr lang="fi-FI" sz="2000" dirty="0" err="1"/>
              <a:t>SKDL:oa</a:t>
            </a:r>
            <a:r>
              <a:rPr lang="fi-FI" sz="2000" dirty="0"/>
              <a:t> ei otettu mukaan hallitukseen, lisäksi Suomi kävi samaan aikaan kauppaneuvotteluja länteen.</a:t>
            </a:r>
          </a:p>
          <a:p>
            <a:pPr>
              <a:defRPr/>
            </a:pPr>
            <a:r>
              <a:rPr lang="fi-FI" sz="2000" dirty="0"/>
              <a:t>Neuvostoliitto alkoi painostamaan Suomea.</a:t>
            </a:r>
          </a:p>
          <a:p>
            <a:pPr>
              <a:defRPr/>
            </a:pPr>
            <a:r>
              <a:rPr lang="fi-FI" sz="2000" dirty="0"/>
              <a:t>Tilanne laukesi hallituksen hajoamiseen ja UKK:n vakuutteluihin Suomen puolueettomuudesta.</a:t>
            </a:r>
          </a:p>
          <a:p>
            <a:pPr>
              <a:defRPr/>
            </a:pPr>
            <a:r>
              <a:rPr lang="fi-FI" sz="2000" dirty="0"/>
              <a:t>Yöpakkaskriisistä lähtien Neuvostoliitto puuttui Suomen hallituksen kokoonpanoon ja UKK noudatti näitä toiveita.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tsikko 2">
            <a:extLst>
              <a:ext uri="{FF2B5EF4-FFF2-40B4-BE49-F238E27FC236}">
                <a16:creationId xmlns:a16="http://schemas.microsoft.com/office/drawing/2014/main" id="{FFC03ED9-3D92-4999-B1E0-1C6F2DCB7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UKK:n Suomi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3809F2D-D66B-4C09-A3BF-B9ECE2C88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537" indent="0">
              <a:buNone/>
              <a:defRPr/>
            </a:pPr>
            <a:r>
              <a:rPr lang="fi-FI" sz="2000" b="1" dirty="0"/>
              <a:t>Honka-liitto ja noottikriisi 1961</a:t>
            </a:r>
          </a:p>
          <a:p>
            <a:pPr>
              <a:defRPr/>
            </a:pPr>
            <a:r>
              <a:rPr lang="fi-FI" sz="2000" dirty="0"/>
              <a:t>UKK:n uudelleenvalintaa vastaan vuoden 1962 vaaleissa syntyi  SDP:n, Kokoomuksen ja pienten porvaripuolueiden Honka-liitto (presidenttiehdokkaana oikeuskansleri Olavi Honka).</a:t>
            </a:r>
          </a:p>
          <a:p>
            <a:pPr>
              <a:defRPr/>
            </a:pPr>
            <a:r>
              <a:rPr lang="fi-FI" sz="2000" dirty="0"/>
              <a:t>Saksan kysymys (Berliinin muuri) kiristi tilannetta Keski-Euroopassa. Neuvostoliitto vaati YYA-sopimuksen nojalla neuvotteluja ”kasvaneen sodan uhan takia Pohjois-Euroopassa.”</a:t>
            </a:r>
          </a:p>
          <a:p>
            <a:pPr>
              <a:defRPr/>
            </a:pPr>
            <a:r>
              <a:rPr lang="fi-FI" sz="2000" dirty="0"/>
              <a:t>UKK oli suunnitellut jo huhtikuussa 1961 uusia eduskuntavaaleja, jotta uudet eduskuntavaalit hankaloittaisivat Honka-liiton toimintaa.</a:t>
            </a:r>
          </a:p>
          <a:p>
            <a:pPr>
              <a:defRPr/>
            </a:pPr>
            <a:r>
              <a:rPr lang="fi-FI" sz="2000" dirty="0"/>
              <a:t>Epäselvää on edelleen, oliko nootti UKK:n tilaama ja tiesikö hän siitä etukäteen. Noottikriisi on nähty NL:n haluna vaikuttaa Suomen presidentinvaaleihin.</a:t>
            </a:r>
          </a:p>
          <a:p>
            <a:pPr>
              <a:defRPr/>
            </a:pPr>
            <a:r>
              <a:rPr lang="fi-FI" sz="2000" dirty="0"/>
              <a:t>Kriisin vielä kestäessä Honka ilmoitti vetäytyvänsä vaaleista, UKK valittiin presidentiksi suurella enemmistöllä.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tsikko 2">
            <a:extLst>
              <a:ext uri="{FF2B5EF4-FFF2-40B4-BE49-F238E27FC236}">
                <a16:creationId xmlns:a16="http://schemas.microsoft.com/office/drawing/2014/main" id="{7103DAA9-1AA8-44A2-9E6C-C3E3017B8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UKK:n Suomi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E18EDCE-B0AE-444A-8A09-5B914A5A8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537" indent="0">
              <a:buNone/>
              <a:defRPr/>
            </a:pPr>
            <a:r>
              <a:rPr lang="fi-FI" sz="2400" b="1" dirty="0"/>
              <a:t>Vuosien 1958 ja 1961 kriisien vaikutukset Suomeen</a:t>
            </a:r>
          </a:p>
          <a:p>
            <a:pPr>
              <a:defRPr/>
            </a:pPr>
            <a:r>
              <a:rPr lang="fi-FI" sz="2400" dirty="0"/>
              <a:t>Vähittäinen suomettumisen alku.</a:t>
            </a:r>
          </a:p>
          <a:p>
            <a:pPr>
              <a:defRPr/>
            </a:pPr>
            <a:r>
              <a:rPr lang="fi-FI" sz="2400" dirty="0"/>
              <a:t>Paasikiven linja muuttui </a:t>
            </a:r>
            <a:r>
              <a:rPr lang="fi-FI" sz="2400" dirty="0" err="1"/>
              <a:t>Paasikiven-Kekkosen</a:t>
            </a:r>
            <a:r>
              <a:rPr lang="fi-FI" sz="2400" dirty="0"/>
              <a:t> linjaksi. Paasikivi oli korostanut hyviä suhteita Neuvostoliittoon mutta pyrkinyt samalla pitämään kiinni itsenäisestä päätösvallasta, UKK:n aikana oltiin valmiimpia tinkimään suvereeniudesta, jos Neuvostoliiton luottamus sitä vaati.</a:t>
            </a:r>
          </a:p>
          <a:p>
            <a:pPr>
              <a:defRPr/>
            </a:pPr>
            <a:r>
              <a:rPr lang="fi-FI" sz="2400" dirty="0"/>
              <a:t>UKK:n valta kasvoi. Uran alussa hänellä oli paljon vastustajia, mutta vähitellen häntä alettiin pitää korvaamattomana idänsuhteiden vaalijana.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tsikko 2">
            <a:extLst>
              <a:ext uri="{FF2B5EF4-FFF2-40B4-BE49-F238E27FC236}">
                <a16:creationId xmlns:a16="http://schemas.microsoft.com/office/drawing/2014/main" id="{8A9A6A5D-2E09-4397-B4C3-CCE24B45D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UKK:n Suomi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F5FD740-8AF5-472A-A37C-3A727EF12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537" indent="0">
              <a:buNone/>
              <a:defRPr/>
            </a:pPr>
            <a:r>
              <a:rPr lang="fi-FI" sz="2000" b="1" dirty="0"/>
              <a:t>Suomi – Kekkosen valtakunta?</a:t>
            </a:r>
          </a:p>
          <a:p>
            <a:pPr>
              <a:defRPr/>
            </a:pPr>
            <a:r>
              <a:rPr lang="fi-FI" sz="2000" dirty="0"/>
              <a:t>Harvinaisen pitkä presidenttikausi antoi vaikutusvaltaa.</a:t>
            </a:r>
          </a:p>
          <a:p>
            <a:pPr>
              <a:defRPr/>
            </a:pPr>
            <a:r>
              <a:rPr lang="fi-FI" sz="2000" dirty="0"/>
              <a:t>Aktiivinen hallitsija, joka puuttui asioihin henkilökohtaisesti.</a:t>
            </a:r>
          </a:p>
          <a:p>
            <a:pPr>
              <a:defRPr/>
            </a:pPr>
            <a:r>
              <a:rPr lang="fi-FI" sz="2000" dirty="0"/>
              <a:t>Ympärille muodostui vähitellen henkilöpalvontaa ja harva uskalsi kritisoida häntä.</a:t>
            </a:r>
          </a:p>
          <a:p>
            <a:pPr>
              <a:defRPr/>
            </a:pPr>
            <a:r>
              <a:rPr lang="fi-FI" sz="2000" dirty="0"/>
              <a:t>Valinta presidentiksi poikkeuslailla 1973. (ei halunnut käydä vaalitaistelua)</a:t>
            </a:r>
          </a:p>
          <a:p>
            <a:pPr>
              <a:defRPr/>
            </a:pPr>
            <a:r>
              <a:rPr lang="fi-FI" sz="2000" dirty="0"/>
              <a:t>Näkyvä rooli ulkopolitiikan johtajana välitti ulkomaille kuvaa Suomesta </a:t>
            </a:r>
            <a:r>
              <a:rPr lang="fi-FI" sz="2000" dirty="0" err="1"/>
              <a:t>Kekkoslovakiana</a:t>
            </a:r>
            <a:r>
              <a:rPr lang="fi-FI" sz="2000" dirty="0"/>
              <a:t>.</a:t>
            </a:r>
          </a:p>
          <a:p>
            <a:pPr>
              <a:defRPr/>
            </a:pPr>
            <a:r>
              <a:rPr lang="fi-FI" sz="2000" dirty="0"/>
              <a:t>Silti, UKK:n asema ei ollut lähelläkään diktatuuria – oppositio  oli olemassa ja lehdistössä vallitsi sananvapaus.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tsikko 1">
            <a:extLst>
              <a:ext uri="{FF2B5EF4-FFF2-40B4-BE49-F238E27FC236}">
                <a16:creationId xmlns:a16="http://schemas.microsoft.com/office/drawing/2014/main" id="{1D10270D-4CC5-46F0-8ADE-7EDAFC646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UKK:n Suomi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8E3EF1-F848-43B6-BCF4-164CFFD55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i-FI" sz="2000" b="1" dirty="0"/>
              <a:t>Suomen ulkopolitiikka Kekkosen aikana</a:t>
            </a:r>
          </a:p>
          <a:p>
            <a:pPr>
              <a:defRPr/>
            </a:pPr>
            <a:r>
              <a:rPr lang="fi-FI" sz="2000" dirty="0"/>
              <a:t>Suomen tuli saada Neuvostoliiton luottamus ulkopolitiikastaan.</a:t>
            </a:r>
          </a:p>
          <a:p>
            <a:pPr>
              <a:defRPr/>
            </a:pPr>
            <a:r>
              <a:rPr lang="fi-FI" sz="2000" dirty="0"/>
              <a:t>Puolueettomuuden ylläpitäminen 1960-luvulla alkaneesta Neuvostoliiton painostuksesta huolimatta.</a:t>
            </a:r>
          </a:p>
          <a:p>
            <a:pPr>
              <a:defRPr/>
            </a:pPr>
            <a:r>
              <a:rPr lang="fi-FI" sz="2000" dirty="0"/>
              <a:t>Taloudellisten suhteiden ylläpitäminen länteen: vapaakauppasopimus EFTA:n kanssa vuonna 1961, vapaakauppasopimus EEC:n kanssa vuonna 1973.</a:t>
            </a:r>
          </a:p>
          <a:p>
            <a:pPr>
              <a:defRPr/>
            </a:pPr>
            <a:r>
              <a:rPr lang="fi-FI" sz="2000" dirty="0"/>
              <a:t>Toisaalta, Suomi kävi </a:t>
            </a:r>
            <a:r>
              <a:rPr lang="fi-FI" sz="2000" dirty="0" err="1"/>
              <a:t>bilateraalikauppa</a:t>
            </a:r>
            <a:r>
              <a:rPr lang="fi-FI" sz="2000" dirty="0"/>
              <a:t> Neuvostoliiton kanssa; esim. Suomi osti halpaa energiaa, suomalaiset toteuttivat rakennusprojekteja Neuvostoliitossa.</a:t>
            </a:r>
          </a:p>
          <a:p>
            <a:pPr>
              <a:defRPr/>
            </a:pPr>
            <a:r>
              <a:rPr lang="fi-FI" sz="2000" dirty="0"/>
              <a:t>Suomi isännöi Euroopan turvallisuus- ja yhteistyökonferenssia (ETYK) vuonna 1975. Suurvaltojen suhteet paranivat ja Kekkonen piti </a:t>
            </a:r>
            <a:r>
              <a:rPr lang="fi-FI" sz="2000" dirty="0" err="1"/>
              <a:t>ETYKiä</a:t>
            </a:r>
            <a:r>
              <a:rPr lang="fi-FI" sz="2000" dirty="0"/>
              <a:t> oman valtiomiesuransa huipentumana.</a:t>
            </a:r>
          </a:p>
          <a:p>
            <a:pPr>
              <a:defRPr/>
            </a:pPr>
            <a:r>
              <a:rPr lang="fi-FI" sz="2000" dirty="0"/>
              <a:t>Ulkopolitiikka ja diplomatia koettiin tärkeämpinä kuin aseellinen puolustus.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tsikko 2">
            <a:extLst>
              <a:ext uri="{FF2B5EF4-FFF2-40B4-BE49-F238E27FC236}">
                <a16:creationId xmlns:a16="http://schemas.microsoft.com/office/drawing/2014/main" id="{E112DFB4-0BBA-45ED-9F58-30E905504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UKK:n Suomi</a:t>
            </a: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03B640E-AFFB-4847-9E4E-843F7C80F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09537" indent="0">
              <a:buNone/>
              <a:defRPr/>
            </a:pPr>
            <a:r>
              <a:rPr lang="fi-FI" sz="2000" b="1" dirty="0"/>
              <a:t>Suomettuminen – </a:t>
            </a:r>
            <a:r>
              <a:rPr lang="fi-FI" sz="2000" b="1" dirty="0" err="1"/>
              <a:t>Finnlandisierung</a:t>
            </a:r>
            <a:endParaRPr lang="fi-FI" sz="2000" b="1" dirty="0"/>
          </a:p>
          <a:p>
            <a:pPr>
              <a:defRPr/>
            </a:pPr>
            <a:r>
              <a:rPr lang="fi-FI" sz="2000" dirty="0"/>
              <a:t>Länsi-Saksassa syntynyt termi, jolla tarkoitettiin maata, joka oli muodollisesti itsenäinen, mutta joka joutui ottamaan huomioon jonkun suurvallan tavoitteet ja mielipiteet.</a:t>
            </a:r>
          </a:p>
          <a:p>
            <a:pPr>
              <a:defRPr/>
            </a:pPr>
            <a:r>
              <a:rPr lang="fi-FI" sz="2000" dirty="0"/>
              <a:t>Ulkopolitiikassa suhtauduttiin varsin kritiikittömästi Neuvostoliittoon.</a:t>
            </a:r>
          </a:p>
          <a:p>
            <a:pPr>
              <a:defRPr/>
            </a:pPr>
            <a:r>
              <a:rPr lang="fi-FI" sz="2000" dirty="0"/>
              <a:t>Neuvostoliiton mielipide otettiin huomioon sisäpolitiikassakin – poliittisen uran eteneminen edellytti Neuvostoliiton suosiota. (voimisti ilmiötä)</a:t>
            </a:r>
          </a:p>
          <a:p>
            <a:pPr>
              <a:defRPr/>
            </a:pPr>
            <a:r>
              <a:rPr lang="fi-FI" sz="2000" dirty="0"/>
              <a:t>Kokoomus jätettiin 1966-87 ulos hallituksista, koska sen linja ei ollut Neuvostoliiton mieleen.</a:t>
            </a:r>
          </a:p>
          <a:p>
            <a:pPr>
              <a:defRPr/>
            </a:pPr>
            <a:r>
              <a:rPr lang="fi-FI" sz="2000" dirty="0"/>
              <a:t>Tiedotusvälineissä, oppikirjoissa, yms. varottiin kritisoimasta Neuvostoliittoa, elokuvia sensuroitiin.</a:t>
            </a:r>
          </a:p>
          <a:p>
            <a:pPr>
              <a:defRPr/>
            </a:pPr>
            <a:r>
              <a:rPr lang="fi-FI" sz="2000" dirty="0"/>
              <a:t>Ehkä vähempikin mielistely olisi riittänyt, mutta jälkiviisaus on helppoa.</a:t>
            </a:r>
          </a:p>
          <a:p>
            <a:pPr>
              <a:defRPr/>
            </a:pPr>
            <a:r>
              <a:rPr lang="fi-FI" sz="2000" dirty="0"/>
              <a:t>Suomen taloudella meni kuitenkin suomettumisen johdosta hyvin.</a:t>
            </a:r>
          </a:p>
          <a:p>
            <a:pPr>
              <a:defRPr/>
            </a:pPr>
            <a:r>
              <a:rPr lang="fi-FI" sz="2000" dirty="0"/>
              <a:t>Suomea ei voi verrata Itä-Euroopan kansandemokratioihin.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629</Words>
  <Application>Microsoft Office PowerPoint</Application>
  <PresentationFormat>Laajakuva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UKK:n Suomi</vt:lpstr>
      <vt:lpstr>UKK:n Suomi</vt:lpstr>
      <vt:lpstr>UKK:n Suomi</vt:lpstr>
      <vt:lpstr>UKK:n Suomi</vt:lpstr>
      <vt:lpstr>UKK:n Suomi</vt:lpstr>
      <vt:lpstr>UKK:n Suomi</vt:lpstr>
      <vt:lpstr>UKK:n Suomi</vt:lpstr>
      <vt:lpstr>UKK:n Suomi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maailmansodassa</dc:title>
  <dc:creator>Repo Jani</dc:creator>
  <cp:lastModifiedBy>Repo Jani</cp:lastModifiedBy>
  <cp:revision>8</cp:revision>
  <dcterms:created xsi:type="dcterms:W3CDTF">2019-09-03T13:42:23Z</dcterms:created>
  <dcterms:modified xsi:type="dcterms:W3CDTF">2019-12-02T11:01:11Z</dcterms:modified>
</cp:coreProperties>
</file>