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7" r:id="rId3"/>
    <p:sldId id="348" r:id="rId4"/>
    <p:sldId id="361" r:id="rId5"/>
    <p:sldId id="362" r:id="rId6"/>
    <p:sldId id="363" r:id="rId7"/>
    <p:sldId id="351" r:id="rId8"/>
    <p:sldId id="352" r:id="rId9"/>
    <p:sldId id="355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D4F17C2-B489-42ED-89B7-7B4A277C49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4D4BA91-C095-49C1-B98C-742F2CC27D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DD1FF7-B8A8-4370-B141-C1F3AAEEF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7227-686A-424C-A5A0-9ED4135BDC15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4FCB32D-7F1B-4B0A-AA0D-000C8F4BC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1A26DE0-1B05-48A6-9C67-5C588D6A3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815D-B722-4A6A-8061-5142BBEBE8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464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D9106B-F510-4943-A65B-6543E0D75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AE85B61-F110-4E37-AB2F-F4E106954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D56D1E6-D398-4AD4-937E-0265C93B8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7227-686A-424C-A5A0-9ED4135BDC15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5787056-809C-43FA-A137-9EDD96359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28E2F3A-1976-4043-8A22-2CFCD742A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815D-B722-4A6A-8061-5142BBEBE8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335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E377EF5A-43E3-4D88-A6A8-5514F3BC1A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5609C92-437C-49DD-96EA-76601EAC4A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E537B4A-8B56-44B9-8CC6-88FE0256E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7227-686A-424C-A5A0-9ED4135BDC15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4B60948-BB81-49F3-933D-DBA972A90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AA87A74-D704-419B-9CF5-4EFDC23FC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815D-B722-4A6A-8061-5142BBEBE8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012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7FB46F-3BAC-4BD7-9BC1-A7FB4644E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386051F-74A2-4D0C-BBBC-41ABFA431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5D6D704-16EE-4637-9C47-403043C3B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7227-686A-424C-A5A0-9ED4135BDC15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53A84BA-C297-4DDD-8A19-D1F874989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0D7F3EC-6D41-4904-B817-606375E00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815D-B722-4A6A-8061-5142BBEBE8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3521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6D5B5-EBDC-4B7A-9A47-A6AE62E30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16211FF-CCD9-4CD2-A184-854DD0F7E1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E10C939-5A3C-4A36-BADD-6D182FE63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7227-686A-424C-A5A0-9ED4135BDC15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887F21D-400F-45D9-8B24-6819C722E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7FFE122-92DD-468D-83A7-857C60A87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815D-B722-4A6A-8061-5142BBEBE8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93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1828E3-2707-4332-A0FE-E683C64A8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9965BF9-9CAC-4451-A35B-87FFC15D54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E7498D7-7F10-4CF1-B266-5745238B0D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694DD58-7F4D-49CE-BACB-BE7888C31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7227-686A-424C-A5A0-9ED4135BDC15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BA86880-D4B8-461D-88A8-5B8067159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3F30278-B18E-466D-A271-04CDA6805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815D-B722-4A6A-8061-5142BBEBE8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800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8099B40-BC48-4F9C-BDBC-9313D78C3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6559D19-8B06-48B9-9E45-B0EAF219E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C5C186B-D583-4C5A-854A-5701FD093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56A98B9-9A4E-4E86-B9C6-F8E2C43D53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3FCA520-12A2-4127-8D90-1B29F94496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E7EFF84-8FB7-46D9-98C1-E4A75D1C5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7227-686A-424C-A5A0-9ED4135BDC15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457E152-4749-4CE3-A459-001E9DA0B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CDEED41E-3B76-462D-B0C3-3C31B67F6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815D-B722-4A6A-8061-5142BBEBE8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905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68DCED-6753-4BB3-BD7F-05ED3C558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0165C22-787E-4C20-B79A-8F4283A6C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7227-686A-424C-A5A0-9ED4135BDC15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BFCB362-BFF0-4870-9101-3D71F3A0B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61A046D-40B8-4A9D-B079-7015497B7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815D-B722-4A6A-8061-5142BBEBE8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890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3CB9388-67A0-41FF-A938-C8AE93CF7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7227-686A-424C-A5A0-9ED4135BDC15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59E804C-AEC2-4BFD-AED8-D3CE53A8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71BDFDC-7970-458A-981E-D7B804FAC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815D-B722-4A6A-8061-5142BBEBE8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6464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10F2F3-7C83-430C-B2BE-9E557FD42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EA1059A-745A-409D-A048-1FE6F2F1E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E77FE92-D47D-4720-A0FA-B3EB9098F3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6ED7E0D-3887-4BF7-8026-D1893F769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7227-686A-424C-A5A0-9ED4135BDC15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C031AD4-519D-4D19-88E5-3105C0D52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9694699-3A4C-48D6-933F-15995A1A0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815D-B722-4A6A-8061-5142BBEBE8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3044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758AE3-54B3-4A08-8254-3284AABC7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90529EDB-35CD-4051-9E44-4E3395932D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7F950B3-5C50-423B-99BC-C63B77489A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5474885-5172-46C3-B9BE-70E1666AE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7227-686A-424C-A5A0-9ED4135BDC15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8ECBB51-4209-4EAC-B486-48A40AD8B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2345F19-2BEF-45D2-B553-A4589EF5F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815D-B722-4A6A-8061-5142BBEBE8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4351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F940D399-D4ED-4C09-AD89-7B2C8D33E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D0679BC-E8D0-4F7F-988B-71E44308E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FFB78EA-90B4-45EB-94E6-7F73389482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C7227-686A-424C-A5A0-9ED4135BDC15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8C84012-D634-4D80-8060-B813FBAB65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CB42708-7567-469A-8DF2-CFDE2B998C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8815D-B722-4A6A-8061-5142BBEBE8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1263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C717EB-B789-48E7-B541-27AD3C1D9A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Kohti nyky-Suomea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F16F562-CB71-41A7-B225-3D877F35AB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HI03</a:t>
            </a:r>
          </a:p>
          <a:p>
            <a:r>
              <a:rPr lang="fi-FI" dirty="0"/>
              <a:t>Isoverstaan Oppikirjattomuus-hanke</a:t>
            </a:r>
          </a:p>
        </p:txBody>
      </p:sp>
    </p:spTree>
    <p:extLst>
      <p:ext uri="{BB962C8B-B14F-4D97-AF65-F5344CB8AC3E}">
        <p14:creationId xmlns:p14="http://schemas.microsoft.com/office/powerpoint/2010/main" val="3581177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Otsikko 2">
            <a:extLst>
              <a:ext uri="{FF2B5EF4-FFF2-40B4-BE49-F238E27FC236}">
                <a16:creationId xmlns:a16="http://schemas.microsoft.com/office/drawing/2014/main" id="{EB469A3C-8D29-47A1-9AB7-B783626718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Kohti nykypäivän Suomea</a:t>
            </a:r>
          </a:p>
        </p:txBody>
      </p:sp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6E396F26-7DFB-44C5-87E6-A7FD95CCB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109537" indent="0">
              <a:buNone/>
              <a:defRPr/>
            </a:pPr>
            <a:r>
              <a:rPr lang="fi-FI" sz="2400" b="1" dirty="0"/>
              <a:t>Kehitys hyvinvointivaltioksi</a:t>
            </a:r>
          </a:p>
          <a:p>
            <a:pPr>
              <a:defRPr/>
            </a:pPr>
            <a:r>
              <a:rPr lang="fi-FI" sz="2400" dirty="0"/>
              <a:t>Jo ennen II maailmansotaa pyrittiin vähentämään köyhyyttä ääriliikkeiden tukahduttamiseksi.</a:t>
            </a:r>
          </a:p>
          <a:p>
            <a:pPr>
              <a:defRPr/>
            </a:pPr>
            <a:r>
              <a:rPr lang="fi-FI" sz="2400" dirty="0"/>
              <a:t>II maailmansodan jälkeen hyvinvointia turvattiin ja erilaiset tulonsiirrot tasasivat tuloja.</a:t>
            </a:r>
          </a:p>
          <a:p>
            <a:pPr>
              <a:defRPr/>
            </a:pPr>
            <a:r>
              <a:rPr lang="fi-FI" sz="2400" dirty="0"/>
              <a:t>Neuvolat perustettiin suurten ikäluokkien myötä.</a:t>
            </a:r>
          </a:p>
          <a:p>
            <a:pPr>
              <a:defRPr/>
            </a:pPr>
            <a:r>
              <a:rPr lang="fi-FI" sz="2400" dirty="0"/>
              <a:t>Pohjoismainen hyvinvointiyhteiskunta 1960-70 –luvuilla.</a:t>
            </a:r>
          </a:p>
          <a:p>
            <a:pPr>
              <a:defRPr/>
            </a:pPr>
            <a:r>
              <a:rPr lang="fi-FI" sz="2400" dirty="0"/>
              <a:t>Elinkeinorakenteen muutos lisäsi tuen tarvitsijoiden määrää, vaurastuminen mahdollisti tukemisen.</a:t>
            </a:r>
          </a:p>
          <a:p>
            <a:pPr>
              <a:defRPr/>
            </a:pPr>
            <a:r>
              <a:rPr lang="fi-FI" sz="2400" dirty="0"/>
              <a:t>Maksuton peruskoulu saatiin koko Suomeen 1970-luvulla.</a:t>
            </a:r>
          </a:p>
          <a:p>
            <a:pPr>
              <a:defRPr/>
            </a:pPr>
            <a:r>
              <a:rPr lang="fi-FI" sz="2400" dirty="0"/>
              <a:t>Pohjoismaisen mallin mukaisesti lisättiin tulonsiirtoja, esim. opintotuki.</a:t>
            </a:r>
          </a:p>
          <a:p>
            <a:pPr>
              <a:defRPr/>
            </a:pPr>
            <a:endParaRPr lang="fi-F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Otsikko 2">
            <a:extLst>
              <a:ext uri="{FF2B5EF4-FFF2-40B4-BE49-F238E27FC236}">
                <a16:creationId xmlns:a16="http://schemas.microsoft.com/office/drawing/2014/main" id="{A0788AAE-62E6-4D59-A66D-1F9800E75B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Kohti nykypäivän Suomea</a:t>
            </a:r>
          </a:p>
        </p:txBody>
      </p:sp>
      <p:sp>
        <p:nvSpPr>
          <p:cNvPr id="102402" name="Sisällön paikkamerkki 1">
            <a:extLst>
              <a:ext uri="{FF2B5EF4-FFF2-40B4-BE49-F238E27FC236}">
                <a16:creationId xmlns:a16="http://schemas.microsoft.com/office/drawing/2014/main" id="{B4E457FE-CAB7-4CAC-A04A-1650EC5A28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7081007" cy="4351338"/>
          </a:xfrm>
        </p:spPr>
        <p:txBody>
          <a:bodyPr rtlCol="0">
            <a:normAutofit fontScale="77500" lnSpcReduction="20000"/>
          </a:bodyPr>
          <a:lstStyle/>
          <a:p>
            <a:pPr marL="109537" indent="0">
              <a:buNone/>
              <a:defRPr/>
            </a:pPr>
            <a:r>
              <a:rPr lang="fi-FI" b="1" dirty="0"/>
              <a:t>Hyvinvointivaltio ja elinkeinorakenteen muutos</a:t>
            </a:r>
          </a:p>
          <a:p>
            <a:pPr>
              <a:defRPr/>
            </a:pPr>
            <a:r>
              <a:rPr lang="fi-FI" dirty="0"/>
              <a:t>Maaseudun rakennemuutos suuri ja huomattavan nopea 1960-luvulta alkaen.</a:t>
            </a:r>
          </a:p>
          <a:p>
            <a:pPr>
              <a:defRPr/>
            </a:pPr>
            <a:r>
              <a:rPr lang="fi-FI" dirty="0"/>
              <a:t>Muuttoliike suuntautui maaseudulta kasvukeskuksiin, siirtolaisuus Ruotsiin oli myös voimakasta.</a:t>
            </a:r>
          </a:p>
          <a:p>
            <a:pPr>
              <a:defRPr/>
            </a:pPr>
            <a:r>
              <a:rPr lang="fi-FI" dirty="0"/>
              <a:t>Talouskasvu turvasi sosiaaliedut ja vapaa-ajan.</a:t>
            </a:r>
          </a:p>
          <a:p>
            <a:pPr>
              <a:defRPr/>
            </a:pPr>
            <a:r>
              <a:rPr lang="fi-FI" dirty="0"/>
              <a:t>Perhekoko pieneni, avioliittojen määrä väheni.</a:t>
            </a:r>
          </a:p>
          <a:p>
            <a:pPr>
              <a:defRPr/>
            </a:pPr>
            <a:r>
              <a:rPr lang="fi-FI" dirty="0"/>
              <a:t>Vapaa-ajanviettotavat muuttuivat, harrastukset lisääntyivät.</a:t>
            </a:r>
          </a:p>
          <a:p>
            <a:pPr>
              <a:defRPr/>
            </a:pPr>
            <a:r>
              <a:rPr lang="fi-FI" dirty="0"/>
              <a:t>Kotien tekninen varustus parani ja vaurastuminen näkyi kulutuksessa.</a:t>
            </a:r>
          </a:p>
          <a:p>
            <a:pPr>
              <a:defRPr/>
            </a:pPr>
            <a:r>
              <a:rPr lang="fi-FI" dirty="0"/>
              <a:t>Teollisuusyhteiskunnan vaihe jäi Suomessa varsin lyhyeksi, Suomesta tuli palveluyhteiskunta jo 1970-luvulla.</a:t>
            </a:r>
          </a:p>
          <a:p>
            <a:pPr>
              <a:defRPr/>
            </a:pPr>
            <a:endParaRPr lang="fi-FI" dirty="0"/>
          </a:p>
        </p:txBody>
      </p:sp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54D9E77B-CD5A-4005-8D2C-1409BCF82BE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099" y="1825624"/>
            <a:ext cx="2945571" cy="409184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Otsikko 1">
            <a:extLst>
              <a:ext uri="{FF2B5EF4-FFF2-40B4-BE49-F238E27FC236}">
                <a16:creationId xmlns:a16="http://schemas.microsoft.com/office/drawing/2014/main" id="{4804C910-FC7D-442E-ABE5-5105796520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Kohti nykypäivän Suomea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063E46-6E77-47EB-A26A-1FA77D822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  <a:defRPr/>
            </a:pPr>
            <a:r>
              <a:rPr lang="fi-FI" b="1" dirty="0"/>
              <a:t>Ulkosuhteiden uudistuminen</a:t>
            </a:r>
          </a:p>
          <a:p>
            <a:pPr>
              <a:defRPr/>
            </a:pPr>
            <a:r>
              <a:rPr lang="fi-FI" dirty="0"/>
              <a:t>Kekkosen rooli oli kasvanut niin suureksi, että Suomen ounasteltiin kaatuvan Neuvostoliiton syliin Kekkosen jälkeen.</a:t>
            </a:r>
          </a:p>
          <a:p>
            <a:pPr>
              <a:defRPr/>
            </a:pPr>
            <a:r>
              <a:rPr lang="fi-FI" dirty="0"/>
              <a:t>UKK:n presidenttiys päättyi sairaslomaan vuonna 1981. Sijaiseksi valittiin pääministeri Mauno Koivisto. Hänet valittiin seuraavana vuonna Suomen tasavallan presidentiksi.</a:t>
            </a:r>
          </a:p>
          <a:p>
            <a:pPr>
              <a:defRPr/>
            </a:pPr>
            <a:r>
              <a:rPr lang="fi-FI" dirty="0"/>
              <a:t>Tuolloin suurvaltojen välinen kylmä sota oli jälleen kiristynyt, Suomen kansainvälinen asema pysyi ennallaan.</a:t>
            </a:r>
          </a:p>
          <a:p>
            <a:pPr>
              <a:defRPr/>
            </a:pPr>
            <a:r>
              <a:rPr lang="fi-FI" dirty="0"/>
              <a:t>Samaan aikaan eurooppalainen integraatio syveni, Suomessa alkoi nousta huoli siitä, että Neuvostoliitto pitää Suomen eurooppalaisen kehityksen ulkopuolella.</a:t>
            </a:r>
          </a:p>
          <a:p>
            <a:pPr>
              <a:defRPr/>
            </a:pPr>
            <a:r>
              <a:rPr lang="fi-FI" dirty="0"/>
              <a:t>Vuonna 1985 Neuvostoliiton johtoon nousi uudistusmielinen Mihail Gorbatshov. Hän ei kyennyt estämään Neuvostoliiton talouden kurjistumista.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Otsikko 1">
            <a:extLst>
              <a:ext uri="{FF2B5EF4-FFF2-40B4-BE49-F238E27FC236}">
                <a16:creationId xmlns:a16="http://schemas.microsoft.com/office/drawing/2014/main" id="{1BD695A3-9E74-4342-940E-F11265379F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Kohti nykypäivän Suomea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E76D440-781F-4A96-8B4A-303B8B0F9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fi-FI" sz="2000" b="1" dirty="0"/>
              <a:t>Ulkosuhteiden uudistuminen</a:t>
            </a:r>
          </a:p>
          <a:p>
            <a:pPr>
              <a:defRPr/>
            </a:pPr>
            <a:r>
              <a:rPr lang="fi-FI" sz="2000" dirty="0"/>
              <a:t>Vuonna 1989 Itä-Euroopan maat alkoivat irrottautua Neuvostoliiton hallinnasta, tämä vaikutti myös Suomen asemaan.</a:t>
            </a:r>
          </a:p>
          <a:p>
            <a:pPr>
              <a:defRPr/>
            </a:pPr>
            <a:r>
              <a:rPr lang="fi-FI" sz="2000" dirty="0"/>
              <a:t>Kylmä sota päättyi. Saksan yhdistymisen myötä vuonna 1990 YYA-sopimus ei enää pätenyt Saksan hyökkäyksen osalta.</a:t>
            </a:r>
          </a:p>
          <a:p>
            <a:pPr>
              <a:defRPr/>
            </a:pPr>
            <a:r>
              <a:rPr lang="fi-FI" sz="2000" dirty="0"/>
              <a:t>Itä-Euroopan maiden vapautumisen jälkeen Neuvostoliitto alkoi hajota, 1990 Baltian maat julistautuivat itsenäisiksi.</a:t>
            </a:r>
          </a:p>
          <a:p>
            <a:pPr>
              <a:defRPr/>
            </a:pPr>
            <a:r>
              <a:rPr lang="fi-FI" sz="2000" dirty="0"/>
              <a:t>Neuvostoliitossa tapahtui vallankaappausyritys vuonna 1991, Suomessa se vahvisti irrottautumista YYA-sopimuksesta.</a:t>
            </a:r>
          </a:p>
          <a:p>
            <a:pPr>
              <a:defRPr/>
            </a:pPr>
            <a:r>
              <a:rPr lang="fi-FI" sz="2000" dirty="0"/>
              <a:t>Vuonna 1992 Venäjän federaation kanssa allekirjoitetussa  sopimuksessa ei ollut mainintoja Venäjän sotilaallisesta avunannosta Suomelle. Suomi pääsi hakemaan EY:n jäsenyyttä.</a:t>
            </a:r>
          </a:p>
          <a:p>
            <a:pPr>
              <a:defRPr/>
            </a:pPr>
            <a:r>
              <a:rPr lang="fi-FI" sz="2000" dirty="0"/>
              <a:t>Suomi oli korostetun varovainen suhtautumisessaan Baltian maiden itsenäistymiseen.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Otsikko 1">
            <a:extLst>
              <a:ext uri="{FF2B5EF4-FFF2-40B4-BE49-F238E27FC236}">
                <a16:creationId xmlns:a16="http://schemas.microsoft.com/office/drawing/2014/main" id="{4D0CD438-813B-4BBD-AFE1-E73EC2A527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Kohti nykypäivän Suomea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BE9442-7336-4AC8-A49E-54FD3B504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fi-FI" sz="2000" b="1" dirty="0"/>
              <a:t>Ulkosuhteiden uudistuminen</a:t>
            </a:r>
          </a:p>
          <a:p>
            <a:pPr>
              <a:defRPr/>
            </a:pPr>
            <a:r>
              <a:rPr lang="fi-FI" sz="2000" dirty="0"/>
              <a:t>Suomi jätti Euroopan yhteisön jäsenyyshakemuksen vuonna 1992. Samana vuonna Maastrichtin sopimuksen myötä yhteisö muuttui Euroopan unioniksi.</a:t>
            </a:r>
          </a:p>
          <a:p>
            <a:pPr>
              <a:defRPr/>
            </a:pPr>
            <a:r>
              <a:rPr lang="fi-FI" sz="2000" dirty="0"/>
              <a:t>Jäsenyyshakemukselle tuli kiire, sillä Ruotsi (sekä Itävalta) haki samaan aikaan jäsenyyttä, eikä se ilmoittanut hakemuksestaan etukäteen Suomelle. Suomessa pelättiin jäsenyyden lykkäytyvän.</a:t>
            </a:r>
          </a:p>
          <a:p>
            <a:pPr>
              <a:defRPr/>
            </a:pPr>
            <a:r>
              <a:rPr lang="fi-FI" sz="2000" dirty="0"/>
              <a:t>Jäsenyysneuvottelut olivat varsin vaikeat, osa suomalaisista puolueista vastusti jäsenyyttä voimakkaasti.</a:t>
            </a:r>
          </a:p>
          <a:p>
            <a:pPr>
              <a:defRPr/>
            </a:pPr>
            <a:r>
              <a:rPr lang="fi-FI" sz="2000" dirty="0"/>
              <a:t>Eduskunnan enemmistö antoi kuitenkin tukensa EU-jäsenyyshakemuksen jättämiselle äänin 133-60. Vuonna 1994 järjestetyssä kansanäänestyksessä 56,9% suomalaisista äänesti </a:t>
            </a:r>
            <a:r>
              <a:rPr lang="fi-FI" sz="2000" dirty="0" err="1"/>
              <a:t>EU:in</a:t>
            </a:r>
            <a:r>
              <a:rPr lang="fi-FI" sz="2000" dirty="0"/>
              <a:t> liittymisen puolesta.</a:t>
            </a:r>
          </a:p>
          <a:p>
            <a:pPr>
              <a:defRPr/>
            </a:pPr>
            <a:r>
              <a:rPr lang="fi-FI" sz="2000" dirty="0"/>
              <a:t>Vuodesta 1995 alkaen Suomi on ollut EU:n jäsen. Suomi on pyrkinyt EU:n kovaan ytimeen ja Suomi on pyrkinyt olemaan jonkinlainen mallioppilas EU:ssa.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Otsikko 2">
            <a:extLst>
              <a:ext uri="{FF2B5EF4-FFF2-40B4-BE49-F238E27FC236}">
                <a16:creationId xmlns:a16="http://schemas.microsoft.com/office/drawing/2014/main" id="{D522F99C-E390-44AA-BFD6-5CA0412D00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Kohti nykypäivän Suomea</a:t>
            </a:r>
          </a:p>
        </p:txBody>
      </p:sp>
      <p:sp>
        <p:nvSpPr>
          <p:cNvPr id="48131" name="Sisällön paikkamerkki 1">
            <a:extLst>
              <a:ext uri="{FF2B5EF4-FFF2-40B4-BE49-F238E27FC236}">
                <a16:creationId xmlns:a16="http://schemas.microsoft.com/office/drawing/2014/main" id="{11213669-8649-4723-93C9-35402915E0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07950" indent="0">
              <a:buNone/>
            </a:pPr>
            <a:r>
              <a:rPr lang="fi-FI" altLang="fi-FI" sz="2000" b="1"/>
              <a:t>Kasinotaloudesta</a:t>
            </a:r>
            <a:r>
              <a:rPr lang="fi-FI" altLang="fi-FI" sz="2000" b="1">
                <a:latin typeface="Century Gothic" panose="020B0502020202020204" pitchFamily="34" charset="0"/>
              </a:rPr>
              <a:t> </a:t>
            </a:r>
            <a:r>
              <a:rPr lang="fi-FI" altLang="fi-FI" sz="2000" b="1"/>
              <a:t>pankkikriisiin</a:t>
            </a:r>
          </a:p>
          <a:p>
            <a:pPr marL="107950" indent="0"/>
            <a:r>
              <a:rPr lang="fi-FI" altLang="fi-FI" sz="2000"/>
              <a:t> Noususuhdanne kesti useita vuosia 1980-luvulla.</a:t>
            </a:r>
          </a:p>
          <a:p>
            <a:pPr marL="107950" indent="0"/>
            <a:r>
              <a:rPr lang="fi-FI" altLang="fi-FI" sz="2000"/>
              <a:t> Suomen pankkitoiminta oli hyvin tiukasti säänneltyä. </a:t>
            </a:r>
          </a:p>
          <a:p>
            <a:pPr marL="107950" indent="0"/>
            <a:r>
              <a:rPr lang="fi-FI" altLang="fi-FI" sz="2000"/>
              <a:t> Ulkomaiset lainat tulivat kuluttajien ulottuville – riskejä otettiin lisää, kotitalouksien velka kaksinkertaistui.</a:t>
            </a:r>
          </a:p>
          <a:p>
            <a:pPr marL="107950" indent="0"/>
            <a:r>
              <a:rPr lang="fi-FI" altLang="fi-FI" sz="2000"/>
              <a:t> Hyvä työllisyystilanne sekä palkankorotukset tuottivat lisää verotuloja </a:t>
            </a:r>
            <a:r>
              <a:rPr lang="fi-FI" altLang="fi-FI" sz="2000">
                <a:cs typeface="Lucida Sans Unicode" panose="020B0602030504020204" pitchFamily="34" charset="0"/>
              </a:rPr>
              <a:t>→ seurauksena oli nopea talouskasvu ja voimakas inflaatio.</a:t>
            </a:r>
          </a:p>
          <a:p>
            <a:pPr marL="107950" indent="0"/>
            <a:r>
              <a:rPr lang="fi-FI" altLang="fi-FI" sz="2000">
                <a:cs typeface="Lucida Sans Unicode" panose="020B0602030504020204" pitchFamily="34" charset="0"/>
              </a:rPr>
              <a:t> Revalvaatio tehtiin syksyllä 1989 → sen seurauksena yritysten kilpailukyky heikkeni kansainvälisillä markkinoilla ja kansalaisten ostovoima kasvoi.</a:t>
            </a:r>
          </a:p>
          <a:p>
            <a:pPr marL="107950" indent="0"/>
            <a:r>
              <a:rPr lang="fi-FI" altLang="fi-FI" sz="2000">
                <a:cs typeface="Lucida Sans Unicode" panose="020B0602030504020204" pitchFamily="34" charset="0"/>
              </a:rPr>
              <a:t> Kansainvälinen lama alkoi vuonna 1990 → Suomen länsivienti heikkeni.</a:t>
            </a:r>
          </a:p>
          <a:p>
            <a:pPr marL="107950" indent="0"/>
            <a:r>
              <a:rPr lang="fi-FI" altLang="fi-FI" sz="2000">
                <a:cs typeface="Lucida Sans Unicode" panose="020B0602030504020204" pitchFamily="34" charset="0"/>
              </a:rPr>
              <a:t> Neuvostoliiton hajoamisen myötä idänkauppa sakkasi. </a:t>
            </a:r>
            <a:endParaRPr lang="fi-FI" altLang="fi-FI" sz="2000"/>
          </a:p>
          <a:p>
            <a:pPr marL="107950" indent="0"/>
            <a:endParaRPr lang="fi-FI" altLang="fi-FI"/>
          </a:p>
          <a:p>
            <a:pPr marL="107950" indent="0"/>
            <a:endParaRPr lang="fi-FI" altLang="fi-F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Otsikko 2">
            <a:extLst>
              <a:ext uri="{FF2B5EF4-FFF2-40B4-BE49-F238E27FC236}">
                <a16:creationId xmlns:a16="http://schemas.microsoft.com/office/drawing/2014/main" id="{D8325F56-34B1-426C-8605-8EE3A93AF9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Kohti nykypäivän Suomea</a:t>
            </a:r>
          </a:p>
        </p:txBody>
      </p:sp>
      <p:sp>
        <p:nvSpPr>
          <p:cNvPr id="49155" name="Sisällön paikkamerkki 1">
            <a:extLst>
              <a:ext uri="{FF2B5EF4-FFF2-40B4-BE49-F238E27FC236}">
                <a16:creationId xmlns:a16="http://schemas.microsoft.com/office/drawing/2014/main" id="{8BAB1D74-CA2F-40D9-8741-FE42591014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07950" indent="0">
              <a:buNone/>
            </a:pPr>
            <a:r>
              <a:rPr lang="fi-FI" altLang="fi-FI" sz="2000" b="1"/>
              <a:t>1990-luvun lama</a:t>
            </a:r>
          </a:p>
          <a:p>
            <a:pPr marL="107950" indent="0"/>
            <a:r>
              <a:rPr lang="fi-FI" altLang="fi-FI" sz="2000"/>
              <a:t> Yritysten konkurssien myötä työttömyys kasvoi räjähdysmäisesti.</a:t>
            </a:r>
          </a:p>
          <a:p>
            <a:pPr marL="107950" indent="0"/>
            <a:r>
              <a:rPr lang="fi-FI" altLang="fi-FI" sz="2000"/>
              <a:t> Markka devalvoitiin ja sen arvo asetettiin kellumaan. </a:t>
            </a:r>
          </a:p>
          <a:p>
            <a:pPr marL="107950" indent="0"/>
            <a:r>
              <a:rPr lang="fi-FI" altLang="fi-FI" sz="2000"/>
              <a:t> Pankit kärsivät luottotappioista – valtio otti pankkeja haltuunsa, otti velkaa ja maksoi pankkitukea. Näistä toimista huolimatta </a:t>
            </a:r>
            <a:r>
              <a:rPr lang="fi-FI" altLang="fi-FI" sz="2000">
                <a:cs typeface="Lucida Sans Unicode" panose="020B0602030504020204" pitchFamily="34" charset="0"/>
              </a:rPr>
              <a:t>Suomen kansainvälinen luottokelpoisuus laski.</a:t>
            </a:r>
          </a:p>
          <a:p>
            <a:pPr marL="107950" indent="0"/>
            <a:r>
              <a:rPr lang="fi-FI" altLang="fi-FI" sz="2000">
                <a:cs typeface="Lucida Sans Unicode" panose="020B0602030504020204" pitchFamily="34" charset="0"/>
              </a:rPr>
              <a:t> Valtio leikkasi julkisia palveluja, nosti edelleen korkoja ja veroja → näiden seurauksena ostovoima heikkeni entisestään, työttömyys lisääntyi ja osaltaan kasvatti sosiaalimenoja.</a:t>
            </a:r>
          </a:p>
          <a:p>
            <a:pPr marL="107950" indent="0"/>
            <a:r>
              <a:rPr lang="fi-FI" altLang="fi-FI" sz="2000">
                <a:cs typeface="Lucida Sans Unicode" panose="020B0602030504020204" pitchFamily="34" charset="0"/>
              </a:rPr>
              <a:t> Pääministeri Esko Aho julisti laman päättyneeksi 1994, vaikka maassa oli 500000 työtöntä.</a:t>
            </a:r>
          </a:p>
          <a:p>
            <a:pPr marL="107950" indent="0"/>
            <a:r>
              <a:rPr lang="fi-FI" altLang="fi-FI" sz="2000">
                <a:cs typeface="Lucida Sans Unicode" panose="020B0602030504020204" pitchFamily="34" charset="0"/>
              </a:rPr>
              <a:t> Laman päättyminen johtui Suomen vientimaiden talouksien elpymisestä.</a:t>
            </a:r>
          </a:p>
          <a:p>
            <a:pPr marL="107950" indent="0">
              <a:buNone/>
            </a:pPr>
            <a:endParaRPr lang="fi-FI" altLang="fi-F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Otsikko 2">
            <a:extLst>
              <a:ext uri="{FF2B5EF4-FFF2-40B4-BE49-F238E27FC236}">
                <a16:creationId xmlns:a16="http://schemas.microsoft.com/office/drawing/2014/main" id="{3364005F-215B-4EB2-B9D6-5C2C7AE16C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Kohti nykypäivän Suomea </a:t>
            </a:r>
          </a:p>
        </p:txBody>
      </p:sp>
      <p:sp>
        <p:nvSpPr>
          <p:cNvPr id="92162" name="Sisällön paikkamerkki 1">
            <a:extLst>
              <a:ext uri="{FF2B5EF4-FFF2-40B4-BE49-F238E27FC236}">
                <a16:creationId xmlns:a16="http://schemas.microsoft.com/office/drawing/2014/main" id="{1DF7AE29-7F41-4486-9638-B9F461769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07950" indent="0">
              <a:defRPr/>
            </a:pPr>
            <a:r>
              <a:rPr lang="fi-FI" altLang="fi-FI" sz="2400" dirty="0">
                <a:cs typeface="Lucida Sans Unicode" panose="020B0602030504020204" pitchFamily="34" charset="0"/>
              </a:rPr>
              <a:t> Matkapuhelinyhtiö Nokian menestyksen myötä Suomenkin talous alkoi elpyä.</a:t>
            </a:r>
          </a:p>
          <a:p>
            <a:pPr marL="107950" indent="0">
              <a:defRPr/>
            </a:pPr>
            <a:r>
              <a:rPr lang="fi-FI" altLang="fi-FI" sz="2400" dirty="0">
                <a:cs typeface="Lucida Sans Unicode" panose="020B0602030504020204" pitchFamily="34" charset="0"/>
              </a:rPr>
              <a:t> Hyvinvointivaltion palvelut eivät kuitenkaan palautuneet entiselle tasolle, työttömien määrä jäi korkeammalle kuin ennen lamaa.</a:t>
            </a:r>
            <a:endParaRPr lang="fi-FI" altLang="fi-FI" sz="2400" dirty="0"/>
          </a:p>
          <a:p>
            <a:pPr>
              <a:defRPr/>
            </a:pPr>
            <a:r>
              <a:rPr lang="fi-FI" altLang="fi-FI" sz="2400" dirty="0"/>
              <a:t>Laman jälkeen perinteisen teollisuuden tilalle kasvoi informaatioteollisuus.</a:t>
            </a:r>
          </a:p>
          <a:p>
            <a:pPr>
              <a:defRPr/>
            </a:pPr>
            <a:r>
              <a:rPr lang="fi-FI" altLang="fi-FI" sz="2400" dirty="0"/>
              <a:t>Maatalous joutui sopeutumaan tilanteeseen, jossa tuotteet joutuivat kilpailemaan muualta EU:sta tuotujen tuotteiden kanssa.</a:t>
            </a:r>
          </a:p>
          <a:p>
            <a:pPr>
              <a:defRPr/>
            </a:pPr>
            <a:r>
              <a:rPr lang="fi-FI" altLang="fi-FI" sz="2400" dirty="0"/>
              <a:t>Koneistuminen ja rakennemuutos vievät maataloudesta työpaikkoja.</a:t>
            </a:r>
          </a:p>
          <a:p>
            <a:pPr>
              <a:defRPr/>
            </a:pPr>
            <a:r>
              <a:rPr lang="fi-FI" altLang="fi-FI" sz="2400" dirty="0"/>
              <a:t>Vuoden 2008 maailmanlaajuisen talouden laskusuhdanteen takia työllisyys useimmilla aloilla heikentynyt.</a:t>
            </a:r>
          </a:p>
          <a:p>
            <a:pPr>
              <a:defRPr/>
            </a:pPr>
            <a:r>
              <a:rPr lang="fi-FI" altLang="fi-FI" sz="2400" dirty="0"/>
              <a:t>Heikentynyt valtiontalous yhteydessä kuntien taloustilanteeseen.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708</Words>
  <Application>Microsoft Office PowerPoint</Application>
  <PresentationFormat>Laajakuva</PresentationFormat>
  <Paragraphs>68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Lucida Sans Unicode</vt:lpstr>
      <vt:lpstr>Office-teema</vt:lpstr>
      <vt:lpstr>Kohti nyky-Suomea</vt:lpstr>
      <vt:lpstr>Kohti nykypäivän Suomea</vt:lpstr>
      <vt:lpstr>Kohti nykypäivän Suomea</vt:lpstr>
      <vt:lpstr>Kohti nykypäivän Suomea</vt:lpstr>
      <vt:lpstr>Kohti nykypäivän Suomea</vt:lpstr>
      <vt:lpstr>Kohti nykypäivän Suomea</vt:lpstr>
      <vt:lpstr>Kohti nykypäivän Suomea</vt:lpstr>
      <vt:lpstr>Kohti nykypäivän Suomea</vt:lpstr>
      <vt:lpstr>Kohti nykypäivän Suomea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Suomi maailmansodassa</dc:title>
  <dc:creator>Repo Jani</dc:creator>
  <cp:lastModifiedBy>Repo Jani</cp:lastModifiedBy>
  <cp:revision>10</cp:revision>
  <dcterms:created xsi:type="dcterms:W3CDTF">2019-09-03T13:42:23Z</dcterms:created>
  <dcterms:modified xsi:type="dcterms:W3CDTF">2019-12-02T11:40:19Z</dcterms:modified>
</cp:coreProperties>
</file>