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71" d="100"/>
          <a:sy n="71" d="100"/>
        </p:scale>
        <p:origin x="113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50B3D-8CC2-4168-9B44-B03A3659AA51}" type="datetimeFigureOut">
              <a:rPr lang="fi-FI" smtClean="0"/>
              <a:t>5.5.2021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FE4BC-F1CB-45D1-9CF7-9A855113CCA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8699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2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1pPr>
            <a:lvl2pPr marL="711449" indent="-273634" eaLnBrk="0" hangingPunct="0">
              <a:defRPr sz="42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2pPr>
            <a:lvl3pPr marL="1094537" indent="-218907" eaLnBrk="0" hangingPunct="0">
              <a:defRPr sz="42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3pPr>
            <a:lvl4pPr marL="1532352" indent="-218907" eaLnBrk="0" hangingPunct="0">
              <a:defRPr sz="42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4pPr>
            <a:lvl5pPr marL="1970166" indent="-218907" eaLnBrk="0" hangingPunct="0">
              <a:defRPr sz="42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5pPr>
            <a:lvl6pPr marL="2407981" indent="-218907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6pPr>
            <a:lvl7pPr marL="2845796" indent="-218907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7pPr>
            <a:lvl8pPr marL="3283610" indent="-218907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8pPr>
            <a:lvl9pPr marL="3721425" indent="-218907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9pPr>
          </a:lstStyle>
          <a:p>
            <a:pPr eaLnBrk="1" hangingPunct="1"/>
            <a:fld id="{303D77A9-4779-4431-B678-0533152F573D}" type="slidenum">
              <a:rPr lang="fi-FI" altLang="fi-FI" sz="110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</a:t>
            </a:fld>
            <a:endParaRPr lang="fi-FI" altLang="fi-FI" sz="11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2550" y="742950"/>
            <a:ext cx="6572250" cy="3697288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805" y="4686001"/>
            <a:ext cx="4938154" cy="443808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fi-FI" altLang="fi-FI" sz="1000"/>
          </a:p>
        </p:txBody>
      </p:sp>
    </p:spTree>
    <p:extLst>
      <p:ext uri="{BB962C8B-B14F-4D97-AF65-F5344CB8AC3E}">
        <p14:creationId xmlns:p14="http://schemas.microsoft.com/office/powerpoint/2010/main" val="2002206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4AFD-394B-4063-9317-860BF5786ED3}" type="datetimeFigureOut">
              <a:rPr lang="fi-FI" smtClean="0"/>
              <a:t>5.5.2021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43B52-B06B-4518-AEDC-D4D6AA4FF95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2970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4AFD-394B-4063-9317-860BF5786ED3}" type="datetimeFigureOut">
              <a:rPr lang="fi-FI" smtClean="0"/>
              <a:t>5.5.2021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43B52-B06B-4518-AEDC-D4D6AA4FF95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02197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4AFD-394B-4063-9317-860BF5786ED3}" type="datetimeFigureOut">
              <a:rPr lang="fi-FI" smtClean="0"/>
              <a:t>5.5.2021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43B52-B06B-4518-AEDC-D4D6AA4FF95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5041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4AFD-394B-4063-9317-860BF5786ED3}" type="datetimeFigureOut">
              <a:rPr lang="fi-FI" smtClean="0"/>
              <a:t>5.5.2021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43B52-B06B-4518-AEDC-D4D6AA4FF95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9886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4AFD-394B-4063-9317-860BF5786ED3}" type="datetimeFigureOut">
              <a:rPr lang="fi-FI" smtClean="0"/>
              <a:t>5.5.2021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43B52-B06B-4518-AEDC-D4D6AA4FF95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2079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4AFD-394B-4063-9317-860BF5786ED3}" type="datetimeFigureOut">
              <a:rPr lang="fi-FI" smtClean="0"/>
              <a:t>5.5.2021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43B52-B06B-4518-AEDC-D4D6AA4FF95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676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4AFD-394B-4063-9317-860BF5786ED3}" type="datetimeFigureOut">
              <a:rPr lang="fi-FI" smtClean="0"/>
              <a:t>5.5.2021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43B52-B06B-4518-AEDC-D4D6AA4FF95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2521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4AFD-394B-4063-9317-860BF5786ED3}" type="datetimeFigureOut">
              <a:rPr lang="fi-FI" smtClean="0"/>
              <a:t>5.5.2021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43B52-B06B-4518-AEDC-D4D6AA4FF95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0547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4AFD-394B-4063-9317-860BF5786ED3}" type="datetimeFigureOut">
              <a:rPr lang="fi-FI" smtClean="0"/>
              <a:t>5.5.2021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43B52-B06B-4518-AEDC-D4D6AA4FF95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60597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4AFD-394B-4063-9317-860BF5786ED3}" type="datetimeFigureOut">
              <a:rPr lang="fi-FI" smtClean="0"/>
              <a:t>5.5.2021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43B52-B06B-4518-AEDC-D4D6AA4FF95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46539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4AFD-394B-4063-9317-860BF5786ED3}" type="datetimeFigureOut">
              <a:rPr lang="fi-FI" smtClean="0"/>
              <a:t>5.5.2021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43B52-B06B-4518-AEDC-D4D6AA4FF95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6585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84AFD-394B-4063-9317-860BF5786ED3}" type="datetimeFigureOut">
              <a:rPr lang="fi-FI" smtClean="0"/>
              <a:t>5.5.2021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43B52-B06B-4518-AEDC-D4D6AA4FF95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6838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 rot="5400000">
            <a:off x="7069187" y="3435352"/>
            <a:ext cx="4824412" cy="11525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9pPr>
          </a:lstStyle>
          <a:p>
            <a:pPr eaLnBrk="1" hangingPunct="1"/>
            <a:endParaRPr lang="fi-FI" altLang="fi-FI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2238375" y="2000251"/>
            <a:ext cx="6553200" cy="3743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9pPr>
          </a:lstStyle>
          <a:p>
            <a:pPr eaLnBrk="1" hangingPunct="1"/>
            <a:endParaRPr lang="fi-FI" altLang="fi-FI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790950" y="5373688"/>
            <a:ext cx="25923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i-FI" altLang="fi-FI" sz="1800">
                <a:solidFill>
                  <a:schemeClr val="tx1"/>
                </a:solidFill>
                <a:latin typeface="Arial" charset="0"/>
              </a:rPr>
              <a:t>Yhteisöllinen prosessi</a:t>
            </a: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2351089" y="1916113"/>
            <a:ext cx="6480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2197101" y="1484313"/>
            <a:ext cx="9366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i-FI" altLang="fi-FI" sz="1800" dirty="0">
                <a:solidFill>
                  <a:schemeClr val="tx1"/>
                </a:solidFill>
                <a:latin typeface="Arial" charset="0"/>
              </a:rPr>
              <a:t>Aika</a:t>
            </a:r>
          </a:p>
        </p:txBody>
      </p:sp>
      <p:sp>
        <p:nvSpPr>
          <p:cNvPr id="13319" name="AutoShape 7"/>
          <p:cNvSpPr>
            <a:spLocks noChangeArrowheads="1"/>
          </p:cNvSpPr>
          <p:nvPr/>
        </p:nvSpPr>
        <p:spPr bwMode="auto">
          <a:xfrm>
            <a:off x="2422526" y="4652964"/>
            <a:ext cx="6481763" cy="865187"/>
          </a:xfrm>
          <a:prstGeom prst="notchedRightArrow">
            <a:avLst>
              <a:gd name="adj1" fmla="val 50000"/>
              <a:gd name="adj2" fmla="val 18729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9pPr>
          </a:lstStyle>
          <a:p>
            <a:pPr eaLnBrk="1" hangingPunct="1"/>
            <a:endParaRPr lang="fi-FI" altLang="fi-FI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3287714" y="4868863"/>
            <a:ext cx="45481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i-FI" altLang="fi-FI" sz="1800" dirty="0">
                <a:solidFill>
                  <a:schemeClr val="tx1"/>
                </a:solidFill>
                <a:latin typeface="Arial" charset="0"/>
              </a:rPr>
              <a:t>Yksilön </a:t>
            </a:r>
            <a:r>
              <a:rPr lang="fi-FI" altLang="fi-FI" sz="1800" dirty="0" smtClean="0">
                <a:solidFill>
                  <a:schemeClr val="tx1"/>
                </a:solidFill>
                <a:latin typeface="Arial" charset="0"/>
              </a:rPr>
              <a:t>oppimisprosessi, ml. hyvinvointi</a:t>
            </a:r>
            <a:endParaRPr lang="fi-FI" altLang="fi-FI" sz="1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2422526" y="2276475"/>
            <a:ext cx="1081087" cy="584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i-FI" altLang="fi-FI" sz="1600" dirty="0" smtClean="0">
                <a:solidFill>
                  <a:schemeClr val="tx1"/>
                </a:solidFill>
                <a:latin typeface="Arial" charset="0"/>
              </a:rPr>
              <a:t>Oppimate-riaalit1</a:t>
            </a:r>
            <a:endParaRPr lang="fi-FI" altLang="fi-FI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5087144" y="2241496"/>
            <a:ext cx="1109662" cy="584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i-FI" altLang="fi-FI" sz="1600" dirty="0" err="1" smtClean="0">
                <a:solidFill>
                  <a:schemeClr val="tx1"/>
                </a:solidFill>
                <a:latin typeface="Arial" charset="0"/>
              </a:rPr>
              <a:t>Oppimate-riaalit</a:t>
            </a:r>
            <a:r>
              <a:rPr lang="fi-FI" altLang="fi-FI" sz="16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fi-FI" altLang="fi-FI" sz="1600" dirty="0">
                <a:solidFill>
                  <a:schemeClr val="tx1"/>
                </a:solidFill>
                <a:latin typeface="Arial" charset="0"/>
              </a:rPr>
              <a:t>2</a:t>
            </a:r>
          </a:p>
        </p:txBody>
      </p:sp>
      <p:sp>
        <p:nvSpPr>
          <p:cNvPr id="13323" name="Oval 11"/>
          <p:cNvSpPr>
            <a:spLocks noChangeArrowheads="1"/>
          </p:cNvSpPr>
          <p:nvPr/>
        </p:nvSpPr>
        <p:spPr bwMode="auto">
          <a:xfrm>
            <a:off x="2711450" y="3860800"/>
            <a:ext cx="1441450" cy="6492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9pPr>
          </a:lstStyle>
          <a:p>
            <a:pPr eaLnBrk="1" hangingPunct="1"/>
            <a:endParaRPr lang="fi-FI" altLang="fi-FI"/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2854326" y="3644901"/>
            <a:ext cx="10080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fi-FI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2929874" y="3887650"/>
            <a:ext cx="1397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i-FI" altLang="fi-FI" sz="1600" dirty="0">
                <a:solidFill>
                  <a:schemeClr val="tx1"/>
                </a:solidFill>
                <a:latin typeface="Arial" charset="0"/>
              </a:rPr>
              <a:t>Oppimis-tehtävä</a:t>
            </a:r>
            <a:endParaRPr lang="fi-FI" altLang="fi-FI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3326" name="Oval 14"/>
          <p:cNvSpPr>
            <a:spLocks noChangeArrowheads="1"/>
          </p:cNvSpPr>
          <p:nvPr/>
        </p:nvSpPr>
        <p:spPr bwMode="auto">
          <a:xfrm>
            <a:off x="5519738" y="3860800"/>
            <a:ext cx="1441450" cy="6492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9pPr>
          </a:lstStyle>
          <a:p>
            <a:pPr eaLnBrk="1" hangingPunct="1"/>
            <a:endParaRPr lang="fi-FI" altLang="fi-FI"/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5775325" y="3887650"/>
            <a:ext cx="13589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i-FI" altLang="fi-FI" sz="1600" dirty="0">
                <a:solidFill>
                  <a:schemeClr val="tx1"/>
                </a:solidFill>
                <a:latin typeface="Arial" charset="0"/>
              </a:rPr>
              <a:t>Oppimis-tehtävä</a:t>
            </a:r>
            <a:endParaRPr lang="fi-FI" altLang="fi-FI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3328" name="Oval 16"/>
          <p:cNvSpPr>
            <a:spLocks noChangeArrowheads="1"/>
          </p:cNvSpPr>
          <p:nvPr/>
        </p:nvSpPr>
        <p:spPr bwMode="auto">
          <a:xfrm>
            <a:off x="3575050" y="2997200"/>
            <a:ext cx="1441450" cy="6492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9pPr>
          </a:lstStyle>
          <a:p>
            <a:pPr eaLnBrk="1" hangingPunct="1"/>
            <a:endParaRPr lang="fi-FI" altLang="fi-FI"/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3790950" y="2997201"/>
            <a:ext cx="12255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i-FI" altLang="fi-FI" sz="1600">
                <a:solidFill>
                  <a:schemeClr val="tx1"/>
                </a:solidFill>
                <a:latin typeface="Arial" charset="0"/>
              </a:rPr>
              <a:t>Ohjaus &amp; arviointi</a:t>
            </a:r>
          </a:p>
        </p:txBody>
      </p:sp>
      <p:sp>
        <p:nvSpPr>
          <p:cNvPr id="13330" name="Oval 18"/>
          <p:cNvSpPr>
            <a:spLocks noChangeArrowheads="1"/>
          </p:cNvSpPr>
          <p:nvPr/>
        </p:nvSpPr>
        <p:spPr bwMode="auto">
          <a:xfrm>
            <a:off x="6454775" y="2997200"/>
            <a:ext cx="1441450" cy="6492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9pPr>
          </a:lstStyle>
          <a:p>
            <a:pPr eaLnBrk="1" hangingPunct="1"/>
            <a:endParaRPr lang="fi-FI" altLang="fi-FI"/>
          </a:p>
        </p:txBody>
      </p: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6670675" y="2997201"/>
            <a:ext cx="12255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i-FI" altLang="fi-FI" sz="1600">
                <a:solidFill>
                  <a:schemeClr val="tx1"/>
                </a:solidFill>
                <a:latin typeface="Arial" charset="0"/>
              </a:rPr>
              <a:t>Ohjaus &amp; arviointi</a:t>
            </a:r>
          </a:p>
        </p:txBody>
      </p:sp>
      <p:sp>
        <p:nvSpPr>
          <p:cNvPr id="13332" name="Line 20"/>
          <p:cNvSpPr>
            <a:spLocks noChangeShapeType="1"/>
          </p:cNvSpPr>
          <p:nvPr/>
        </p:nvSpPr>
        <p:spPr bwMode="auto">
          <a:xfrm>
            <a:off x="2566988" y="2852739"/>
            <a:ext cx="0" cy="2016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13333" name="Line 21"/>
          <p:cNvSpPr>
            <a:spLocks noChangeShapeType="1"/>
          </p:cNvSpPr>
          <p:nvPr/>
        </p:nvSpPr>
        <p:spPr bwMode="auto">
          <a:xfrm>
            <a:off x="5303838" y="2852739"/>
            <a:ext cx="0" cy="2016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13334" name="Line 22"/>
          <p:cNvSpPr>
            <a:spLocks noChangeShapeType="1"/>
          </p:cNvSpPr>
          <p:nvPr/>
        </p:nvSpPr>
        <p:spPr bwMode="auto">
          <a:xfrm>
            <a:off x="3430588" y="4508501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13335" name="Line 23"/>
          <p:cNvSpPr>
            <a:spLocks noChangeShapeType="1"/>
          </p:cNvSpPr>
          <p:nvPr/>
        </p:nvSpPr>
        <p:spPr bwMode="auto">
          <a:xfrm>
            <a:off x="6238875" y="4508501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13336" name="Line 24"/>
          <p:cNvSpPr>
            <a:spLocks noChangeShapeType="1"/>
          </p:cNvSpPr>
          <p:nvPr/>
        </p:nvSpPr>
        <p:spPr bwMode="auto">
          <a:xfrm>
            <a:off x="4295775" y="3644901"/>
            <a:ext cx="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13337" name="Line 25"/>
          <p:cNvSpPr>
            <a:spLocks noChangeShapeType="1"/>
          </p:cNvSpPr>
          <p:nvPr/>
        </p:nvSpPr>
        <p:spPr bwMode="auto">
          <a:xfrm>
            <a:off x="7175500" y="3644901"/>
            <a:ext cx="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13338" name="Line 26"/>
          <p:cNvSpPr>
            <a:spLocks noChangeShapeType="1"/>
          </p:cNvSpPr>
          <p:nvPr/>
        </p:nvSpPr>
        <p:spPr bwMode="auto">
          <a:xfrm flipH="1">
            <a:off x="6670675" y="3644900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13339" name="Line 27"/>
          <p:cNvSpPr>
            <a:spLocks noChangeShapeType="1"/>
          </p:cNvSpPr>
          <p:nvPr/>
        </p:nvSpPr>
        <p:spPr bwMode="auto">
          <a:xfrm flipH="1">
            <a:off x="3719513" y="3644900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13340" name="Line 28"/>
          <p:cNvSpPr>
            <a:spLocks noChangeShapeType="1"/>
          </p:cNvSpPr>
          <p:nvPr/>
        </p:nvSpPr>
        <p:spPr bwMode="auto">
          <a:xfrm>
            <a:off x="3070225" y="2924175"/>
            <a:ext cx="217488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13341" name="Line 29"/>
          <p:cNvSpPr>
            <a:spLocks noChangeShapeType="1"/>
          </p:cNvSpPr>
          <p:nvPr/>
        </p:nvSpPr>
        <p:spPr bwMode="auto">
          <a:xfrm>
            <a:off x="5878514" y="2924175"/>
            <a:ext cx="217487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13342" name="Text Box 30"/>
          <p:cNvSpPr txBox="1">
            <a:spLocks noChangeArrowheads="1"/>
          </p:cNvSpPr>
          <p:nvPr/>
        </p:nvSpPr>
        <p:spPr bwMode="auto">
          <a:xfrm>
            <a:off x="7896226" y="4292601"/>
            <a:ext cx="720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i-FI" altLang="fi-FI" sz="1800">
                <a:solidFill>
                  <a:schemeClr val="tx1"/>
                </a:solidFill>
                <a:latin typeface="Arial" charset="0"/>
              </a:rPr>
              <a:t>jne.</a:t>
            </a:r>
          </a:p>
        </p:txBody>
      </p:sp>
      <p:sp>
        <p:nvSpPr>
          <p:cNvPr id="13343" name="Line 31"/>
          <p:cNvSpPr>
            <a:spLocks noChangeShapeType="1"/>
          </p:cNvSpPr>
          <p:nvPr/>
        </p:nvSpPr>
        <p:spPr bwMode="auto">
          <a:xfrm>
            <a:off x="2135189" y="1412875"/>
            <a:ext cx="6696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13344" name="Text Box 32"/>
          <p:cNvSpPr txBox="1">
            <a:spLocks noChangeArrowheads="1"/>
          </p:cNvSpPr>
          <p:nvPr/>
        </p:nvSpPr>
        <p:spPr bwMode="auto">
          <a:xfrm>
            <a:off x="2135188" y="908051"/>
            <a:ext cx="20177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i-FI" altLang="fi-FI" sz="1800">
                <a:solidFill>
                  <a:schemeClr val="tx1"/>
                </a:solidFill>
                <a:latin typeface="Arial" charset="0"/>
              </a:rPr>
              <a:t>Oppiminen</a:t>
            </a:r>
          </a:p>
        </p:txBody>
      </p:sp>
      <p:sp>
        <p:nvSpPr>
          <p:cNvPr id="13346" name="Text Box 34"/>
          <p:cNvSpPr txBox="1">
            <a:spLocks noChangeArrowheads="1"/>
          </p:cNvSpPr>
          <p:nvPr/>
        </p:nvSpPr>
        <p:spPr bwMode="auto">
          <a:xfrm>
            <a:off x="6527800" y="6165850"/>
            <a:ext cx="31686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i-FI" altLang="fi-FI" sz="1800">
                <a:solidFill>
                  <a:schemeClr val="tx1"/>
                </a:solidFill>
                <a:latin typeface="Arial" charset="0"/>
              </a:rPr>
              <a:t>Koli &amp; Silander 2002, Silander &amp; Koli 2003 pohjalta</a:t>
            </a:r>
          </a:p>
        </p:txBody>
      </p:sp>
      <p:sp>
        <p:nvSpPr>
          <p:cNvPr id="13347" name="Line 35"/>
          <p:cNvSpPr>
            <a:spLocks noChangeShapeType="1"/>
          </p:cNvSpPr>
          <p:nvPr/>
        </p:nvSpPr>
        <p:spPr bwMode="auto">
          <a:xfrm flipH="1" flipV="1">
            <a:off x="3503614" y="2708276"/>
            <a:ext cx="28892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13348" name="Line 36"/>
          <p:cNvSpPr>
            <a:spLocks noChangeShapeType="1"/>
          </p:cNvSpPr>
          <p:nvPr/>
        </p:nvSpPr>
        <p:spPr bwMode="auto">
          <a:xfrm flipH="1" flipV="1">
            <a:off x="6240464" y="2708276"/>
            <a:ext cx="28892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13349" name="Oval 37"/>
          <p:cNvSpPr>
            <a:spLocks noChangeArrowheads="1"/>
          </p:cNvSpPr>
          <p:nvPr/>
        </p:nvSpPr>
        <p:spPr bwMode="auto">
          <a:xfrm>
            <a:off x="2133601" y="1476376"/>
            <a:ext cx="2828925" cy="4638675"/>
          </a:xfrm>
          <a:prstGeom prst="ellipse">
            <a:avLst/>
          </a:prstGeom>
          <a:noFill/>
          <a:ln w="28575">
            <a:solidFill>
              <a:srgbClr val="00CC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9pPr>
          </a:lstStyle>
          <a:p>
            <a:pPr eaLnBrk="1" hangingPunct="1"/>
            <a:endParaRPr lang="fi-FI" altLang="fi-FI"/>
          </a:p>
        </p:txBody>
      </p:sp>
      <p:sp>
        <p:nvSpPr>
          <p:cNvPr id="13350" name="Oval 38"/>
          <p:cNvSpPr>
            <a:spLocks noChangeArrowheads="1"/>
          </p:cNvSpPr>
          <p:nvPr/>
        </p:nvSpPr>
        <p:spPr bwMode="auto">
          <a:xfrm>
            <a:off x="4987926" y="1463676"/>
            <a:ext cx="2847975" cy="4638675"/>
          </a:xfrm>
          <a:prstGeom prst="ellipse">
            <a:avLst/>
          </a:prstGeom>
          <a:noFill/>
          <a:ln w="28575">
            <a:solidFill>
              <a:srgbClr val="00CC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9pPr>
          </a:lstStyle>
          <a:p>
            <a:pPr eaLnBrk="1" hangingPunct="1"/>
            <a:endParaRPr lang="fi-FI" altLang="fi-FI"/>
          </a:p>
        </p:txBody>
      </p:sp>
      <p:sp>
        <p:nvSpPr>
          <p:cNvPr id="13351" name="Text Box 39"/>
          <p:cNvSpPr txBox="1">
            <a:spLocks noChangeArrowheads="1"/>
          </p:cNvSpPr>
          <p:nvPr/>
        </p:nvSpPr>
        <p:spPr bwMode="auto">
          <a:xfrm>
            <a:off x="4238626" y="857251"/>
            <a:ext cx="1495425" cy="646331"/>
          </a:xfrm>
          <a:prstGeom prst="rect">
            <a:avLst/>
          </a:prstGeom>
          <a:noFill/>
          <a:ln w="19050">
            <a:solidFill>
              <a:srgbClr val="00CC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i-FI" altLang="fi-FI" sz="1800" b="1" dirty="0">
                <a:latin typeface="Arial" charset="0"/>
              </a:rPr>
              <a:t>Moodlen </a:t>
            </a:r>
            <a:r>
              <a:rPr lang="fi-FI" altLang="fi-FI" sz="1800" b="1" dirty="0" smtClean="0">
                <a:latin typeface="Arial" charset="0"/>
              </a:rPr>
              <a:t>eri osiot</a:t>
            </a:r>
            <a:endParaRPr lang="fi-FI" altLang="fi-FI" sz="1800" b="1" dirty="0">
              <a:latin typeface="Arial" charset="0"/>
            </a:endParaRPr>
          </a:p>
        </p:txBody>
      </p:sp>
      <p:sp>
        <p:nvSpPr>
          <p:cNvPr id="13352" name="Line 40"/>
          <p:cNvSpPr>
            <a:spLocks noChangeShapeType="1"/>
          </p:cNvSpPr>
          <p:nvPr/>
        </p:nvSpPr>
        <p:spPr bwMode="auto">
          <a:xfrm flipH="1">
            <a:off x="3881438" y="1214438"/>
            <a:ext cx="285750" cy="285750"/>
          </a:xfrm>
          <a:prstGeom prst="line">
            <a:avLst/>
          </a:prstGeom>
          <a:noFill/>
          <a:ln w="28575">
            <a:solidFill>
              <a:srgbClr val="00CC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i-FI"/>
          </a:p>
        </p:txBody>
      </p:sp>
      <p:sp>
        <p:nvSpPr>
          <p:cNvPr id="13353" name="Line 41"/>
          <p:cNvSpPr>
            <a:spLocks noChangeShapeType="1"/>
          </p:cNvSpPr>
          <p:nvPr/>
        </p:nvSpPr>
        <p:spPr bwMode="auto">
          <a:xfrm>
            <a:off x="5738814" y="1147764"/>
            <a:ext cx="428625" cy="280987"/>
          </a:xfrm>
          <a:prstGeom prst="line">
            <a:avLst/>
          </a:prstGeom>
          <a:noFill/>
          <a:ln w="28575">
            <a:solidFill>
              <a:srgbClr val="00CC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i-FI"/>
          </a:p>
        </p:txBody>
      </p:sp>
      <p:sp>
        <p:nvSpPr>
          <p:cNvPr id="13354" name="Text Box 42"/>
          <p:cNvSpPr txBox="1">
            <a:spLocks noChangeArrowheads="1"/>
          </p:cNvSpPr>
          <p:nvPr/>
        </p:nvSpPr>
        <p:spPr bwMode="auto">
          <a:xfrm>
            <a:off x="8861425" y="4692651"/>
            <a:ext cx="1436688" cy="8350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i-FI" altLang="fi-FI" sz="1600">
                <a:solidFill>
                  <a:schemeClr val="tx1"/>
                </a:solidFill>
                <a:latin typeface="Arial" charset="0"/>
              </a:rPr>
              <a:t>Tavoitteena oleva osaaminen</a:t>
            </a:r>
          </a:p>
        </p:txBody>
      </p:sp>
      <p:sp>
        <p:nvSpPr>
          <p:cNvPr id="13355" name="Text Box 43"/>
          <p:cNvSpPr txBox="1">
            <a:spLocks noChangeArrowheads="1"/>
          </p:cNvSpPr>
          <p:nvPr/>
        </p:nvSpPr>
        <p:spPr bwMode="auto">
          <a:xfrm>
            <a:off x="1524001" y="4689476"/>
            <a:ext cx="1217613" cy="8350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i-FI" altLang="fi-FI" sz="1600" dirty="0">
                <a:solidFill>
                  <a:schemeClr val="tx1"/>
                </a:solidFill>
                <a:latin typeface="Arial" charset="0"/>
              </a:rPr>
              <a:t>Aikaisempi tietämys ja osaaminen</a:t>
            </a:r>
          </a:p>
        </p:txBody>
      </p:sp>
      <p:sp>
        <p:nvSpPr>
          <p:cNvPr id="44" name="Otsikko 1"/>
          <p:cNvSpPr txBox="1">
            <a:spLocks/>
          </p:cNvSpPr>
          <p:nvPr/>
        </p:nvSpPr>
        <p:spPr>
          <a:xfrm>
            <a:off x="1846066" y="108373"/>
            <a:ext cx="8064896" cy="648072"/>
          </a:xfrm>
          <a:prstGeom prst="rect">
            <a:avLst/>
          </a:prstGeom>
          <a:solidFill>
            <a:srgbClr val="FFC000">
              <a:alpha val="81000"/>
            </a:srgbClr>
          </a:solidFill>
        </p:spPr>
        <p:txBody>
          <a:bodyPr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dirty="0" smtClean="0"/>
              <a:t>Verkko-opintojakson eteneminen</a:t>
            </a:r>
            <a:endParaRPr lang="fi-FI" dirty="0"/>
          </a:p>
        </p:txBody>
      </p:sp>
      <p:sp>
        <p:nvSpPr>
          <p:cNvPr id="45" name="Text Box 43"/>
          <p:cNvSpPr txBox="1">
            <a:spLocks noChangeArrowheads="1"/>
          </p:cNvSpPr>
          <p:nvPr/>
        </p:nvSpPr>
        <p:spPr bwMode="auto">
          <a:xfrm>
            <a:off x="48048" y="2888457"/>
            <a:ext cx="1700163" cy="83099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i-FI" altLang="fi-FI" sz="1600" dirty="0" smtClean="0">
                <a:solidFill>
                  <a:schemeClr val="tx1"/>
                </a:solidFill>
                <a:latin typeface="Arial" charset="0"/>
              </a:rPr>
              <a:t>Ilmoittautuminen verkko-opintojaksolle</a:t>
            </a:r>
            <a:endParaRPr lang="fi-FI" altLang="fi-FI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6" name="Text Box 43"/>
          <p:cNvSpPr txBox="1">
            <a:spLocks noChangeArrowheads="1"/>
          </p:cNvSpPr>
          <p:nvPr/>
        </p:nvSpPr>
        <p:spPr bwMode="auto">
          <a:xfrm>
            <a:off x="8904289" y="2583138"/>
            <a:ext cx="1490614" cy="33855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i-FI" altLang="fi-FI" sz="1600" dirty="0" smtClean="0">
                <a:solidFill>
                  <a:schemeClr val="tx1"/>
                </a:solidFill>
                <a:latin typeface="Arial" charset="0"/>
              </a:rPr>
              <a:t>Loppupalaute</a:t>
            </a:r>
            <a:endParaRPr lang="fi-FI" altLang="fi-FI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7" name="Text Box 43"/>
          <p:cNvSpPr txBox="1">
            <a:spLocks noChangeArrowheads="1"/>
          </p:cNvSpPr>
          <p:nvPr/>
        </p:nvSpPr>
        <p:spPr bwMode="auto">
          <a:xfrm>
            <a:off x="8904289" y="4159838"/>
            <a:ext cx="1490614" cy="33855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9900"/>
                </a:solidFill>
                <a:latin typeface="Arial Black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i-FI" altLang="fi-FI" sz="1600" dirty="0" smtClean="0">
                <a:solidFill>
                  <a:schemeClr val="tx1"/>
                </a:solidFill>
                <a:latin typeface="Arial" charset="0"/>
              </a:rPr>
              <a:t>Loppuarviointi</a:t>
            </a:r>
            <a:endParaRPr lang="fi-FI" altLang="fi-FI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8" name="Line 22"/>
          <p:cNvSpPr>
            <a:spLocks noChangeShapeType="1"/>
          </p:cNvSpPr>
          <p:nvPr/>
        </p:nvSpPr>
        <p:spPr bwMode="auto">
          <a:xfrm>
            <a:off x="1748211" y="3320164"/>
            <a:ext cx="35877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81706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50</Words>
  <Application>Microsoft Office PowerPoint</Application>
  <PresentationFormat>Laajakuva</PresentationFormat>
  <Paragraphs>20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Times New Roman</vt:lpstr>
      <vt:lpstr>Office-teema</vt:lpstr>
      <vt:lpstr>PowerPoint-esitys</vt:lpstr>
    </vt:vector>
  </TitlesOfParts>
  <Company>Istekki Oy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Wulff Anu</dc:creator>
  <cp:lastModifiedBy>Wulff Anu</cp:lastModifiedBy>
  <cp:revision>5</cp:revision>
  <dcterms:created xsi:type="dcterms:W3CDTF">2021-05-05T08:10:40Z</dcterms:created>
  <dcterms:modified xsi:type="dcterms:W3CDTF">2021-05-05T08:23:30Z</dcterms:modified>
</cp:coreProperties>
</file>