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50B3D-8CC2-4168-9B44-B03A3659AA51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FE4BC-F1CB-45D1-9CF7-9A855113CC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8699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11449" indent="-273634" eaLnBrk="0" hangingPunct="0"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094537" indent="-218907" eaLnBrk="0" hangingPunct="0"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532352" indent="-218907" eaLnBrk="0" hangingPunct="0"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1970166" indent="-218907" eaLnBrk="0" hangingPunct="0"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407981" indent="-218907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845796" indent="-218907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283610" indent="-218907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721425" indent="-218907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fld id="{303D77A9-4779-4431-B678-0533152F573D}" type="slidenum">
              <a:rPr lang="fi-FI" altLang="fi-FI" sz="11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fi-FI" altLang="fi-FI" sz="1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572250" cy="36972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805" y="4686001"/>
            <a:ext cx="4938154" cy="44380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i-FI" altLang="fi-FI" sz="1000"/>
          </a:p>
        </p:txBody>
      </p:sp>
    </p:spTree>
    <p:extLst>
      <p:ext uri="{BB962C8B-B14F-4D97-AF65-F5344CB8AC3E}">
        <p14:creationId xmlns:p14="http://schemas.microsoft.com/office/powerpoint/2010/main" val="200220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97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19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04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88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07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7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252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054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059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53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658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4AFD-394B-4063-9317-860BF5786ED3}" type="datetimeFigureOut">
              <a:rPr lang="fi-FI" smtClean="0"/>
              <a:t>5.5.2021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43B52-B06B-4518-AEDC-D4D6AA4FF9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83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 rot="5400000">
            <a:off x="7069187" y="3435352"/>
            <a:ext cx="4824412" cy="11525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38375" y="2000251"/>
            <a:ext cx="6553200" cy="374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790950" y="5373688"/>
            <a:ext cx="2592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800">
                <a:solidFill>
                  <a:schemeClr val="tx1"/>
                </a:solidFill>
                <a:latin typeface="Arial" charset="0"/>
              </a:rPr>
              <a:t>Yhteisöllinen prosessi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351089" y="1916113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197101" y="1484313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800" dirty="0">
                <a:solidFill>
                  <a:schemeClr val="tx1"/>
                </a:solidFill>
                <a:latin typeface="Arial" charset="0"/>
              </a:rPr>
              <a:t>Aika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422526" y="4652964"/>
            <a:ext cx="6481763" cy="865187"/>
          </a:xfrm>
          <a:prstGeom prst="notchedRightArrow">
            <a:avLst>
              <a:gd name="adj1" fmla="val 50000"/>
              <a:gd name="adj2" fmla="val 1872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87714" y="4868863"/>
            <a:ext cx="4548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800" dirty="0">
                <a:solidFill>
                  <a:schemeClr val="tx1"/>
                </a:solidFill>
                <a:latin typeface="Arial" charset="0"/>
              </a:rPr>
              <a:t>Yksilön </a:t>
            </a:r>
            <a:r>
              <a:rPr lang="fi-FI" altLang="fi-FI" sz="1800" dirty="0" smtClean="0">
                <a:solidFill>
                  <a:schemeClr val="tx1"/>
                </a:solidFill>
                <a:latin typeface="Arial" charset="0"/>
              </a:rPr>
              <a:t>oppimisprosessi, ml. hyvinvointi</a:t>
            </a:r>
            <a:endParaRPr lang="fi-FI" altLang="fi-FI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422526" y="2276475"/>
            <a:ext cx="1081087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600" dirty="0" smtClean="0">
                <a:solidFill>
                  <a:schemeClr val="tx1"/>
                </a:solidFill>
                <a:latin typeface="Arial" charset="0"/>
              </a:rPr>
              <a:t>Oppimate-riaalit1</a:t>
            </a:r>
            <a:endParaRPr lang="fi-FI" altLang="fi-FI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087144" y="2241496"/>
            <a:ext cx="1109662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600" dirty="0" err="1" smtClean="0">
                <a:solidFill>
                  <a:schemeClr val="tx1"/>
                </a:solidFill>
                <a:latin typeface="Arial" charset="0"/>
              </a:rPr>
              <a:t>Oppimate-riaalit</a:t>
            </a:r>
            <a:r>
              <a:rPr lang="fi-FI" altLang="fi-FI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i-FI" altLang="fi-FI" sz="1600" dirty="0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2711450" y="3860800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854326" y="3644901"/>
            <a:ext cx="1008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fi-FI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29874" y="3887650"/>
            <a:ext cx="1397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600" dirty="0">
                <a:solidFill>
                  <a:schemeClr val="tx1"/>
                </a:solidFill>
                <a:latin typeface="Arial" charset="0"/>
              </a:rPr>
              <a:t>Oppimis-tehtävä</a:t>
            </a:r>
            <a:endParaRPr lang="fi-FI" altLang="fi-FI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5519738" y="3860800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775325" y="3887650"/>
            <a:ext cx="1358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600" dirty="0">
                <a:solidFill>
                  <a:schemeClr val="tx1"/>
                </a:solidFill>
                <a:latin typeface="Arial" charset="0"/>
              </a:rPr>
              <a:t>Oppimis-tehtävä</a:t>
            </a:r>
            <a:endParaRPr lang="fi-FI" altLang="fi-FI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3575050" y="2997200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790950" y="2997201"/>
            <a:ext cx="1225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600">
                <a:solidFill>
                  <a:schemeClr val="tx1"/>
                </a:solidFill>
                <a:latin typeface="Arial" charset="0"/>
              </a:rPr>
              <a:t>Ohjaus &amp; arviointi</a:t>
            </a:r>
          </a:p>
        </p:txBody>
      </p:sp>
      <p:sp>
        <p:nvSpPr>
          <p:cNvPr id="13330" name="Oval 18"/>
          <p:cNvSpPr>
            <a:spLocks noChangeArrowheads="1"/>
          </p:cNvSpPr>
          <p:nvPr/>
        </p:nvSpPr>
        <p:spPr bwMode="auto">
          <a:xfrm>
            <a:off x="6454775" y="2997200"/>
            <a:ext cx="1441450" cy="6492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670675" y="2997201"/>
            <a:ext cx="1225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600">
                <a:solidFill>
                  <a:schemeClr val="tx1"/>
                </a:solidFill>
                <a:latin typeface="Arial" charset="0"/>
              </a:rPr>
              <a:t>Ohjaus &amp; arviointi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2566988" y="2852739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5303838" y="2852739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430588" y="45085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238875" y="45085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4295775" y="3644901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7175500" y="3644901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6670675" y="36449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3719513" y="36449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3070225" y="2924175"/>
            <a:ext cx="21748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878514" y="2924175"/>
            <a:ext cx="21748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7896226" y="4292601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800">
                <a:solidFill>
                  <a:schemeClr val="tx1"/>
                </a:solidFill>
                <a:latin typeface="Arial" charset="0"/>
              </a:rPr>
              <a:t>jne.</a:t>
            </a: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135189" y="1412875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135188" y="908051"/>
            <a:ext cx="2017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800">
                <a:solidFill>
                  <a:schemeClr val="tx1"/>
                </a:solidFill>
                <a:latin typeface="Arial" charset="0"/>
              </a:rPr>
              <a:t>Oppiminen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6527800" y="6165850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800">
                <a:solidFill>
                  <a:schemeClr val="tx1"/>
                </a:solidFill>
                <a:latin typeface="Arial" charset="0"/>
              </a:rPr>
              <a:t>Koli &amp; Silander 2002, Silander &amp; Koli 2003 pohjalta</a:t>
            </a: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 flipV="1">
            <a:off x="3503614" y="2708276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 flipV="1">
            <a:off x="6240464" y="2708276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2133601" y="1476376"/>
            <a:ext cx="2828925" cy="4638675"/>
          </a:xfrm>
          <a:prstGeom prst="ellipse">
            <a:avLst/>
          </a:prstGeom>
          <a:noFill/>
          <a:ln w="28575">
            <a:solidFill>
              <a:srgbClr val="00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4987926" y="1463676"/>
            <a:ext cx="2847975" cy="4638675"/>
          </a:xfrm>
          <a:prstGeom prst="ellipse">
            <a:avLst/>
          </a:prstGeom>
          <a:noFill/>
          <a:ln w="28575">
            <a:solidFill>
              <a:srgbClr val="00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eaLnBrk="1" hangingPunct="1"/>
            <a:endParaRPr lang="fi-FI" altLang="fi-FI"/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238626" y="857251"/>
            <a:ext cx="1495425" cy="646331"/>
          </a:xfrm>
          <a:prstGeom prst="rect">
            <a:avLst/>
          </a:prstGeom>
          <a:noFill/>
          <a:ln w="19050">
            <a:solidFill>
              <a:srgbClr val="00CC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800" b="1" dirty="0">
                <a:latin typeface="Arial" charset="0"/>
              </a:rPr>
              <a:t>Moodlen </a:t>
            </a:r>
            <a:r>
              <a:rPr lang="fi-FI" altLang="fi-FI" sz="1800" b="1" dirty="0" smtClean="0">
                <a:latin typeface="Arial" charset="0"/>
              </a:rPr>
              <a:t>eri osiot</a:t>
            </a:r>
            <a:endParaRPr lang="fi-FI" altLang="fi-FI" sz="1800" b="1" dirty="0">
              <a:latin typeface="Arial" charset="0"/>
            </a:endParaRP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3881438" y="1214438"/>
            <a:ext cx="285750" cy="285750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5738814" y="1147764"/>
            <a:ext cx="428625" cy="280987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8861425" y="4692651"/>
            <a:ext cx="1436688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600">
                <a:solidFill>
                  <a:schemeClr val="tx1"/>
                </a:solidFill>
                <a:latin typeface="Arial" charset="0"/>
              </a:rPr>
              <a:t>Tavoitteena oleva osaaminen</a:t>
            </a:r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1524001" y="4689476"/>
            <a:ext cx="1217613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600" dirty="0">
                <a:solidFill>
                  <a:schemeClr val="tx1"/>
                </a:solidFill>
                <a:latin typeface="Arial" charset="0"/>
              </a:rPr>
              <a:t>Aikaisempi tietämys ja osaaminen</a:t>
            </a:r>
          </a:p>
        </p:txBody>
      </p:sp>
      <p:sp>
        <p:nvSpPr>
          <p:cNvPr id="44" name="Otsikko 1"/>
          <p:cNvSpPr txBox="1">
            <a:spLocks/>
          </p:cNvSpPr>
          <p:nvPr/>
        </p:nvSpPr>
        <p:spPr>
          <a:xfrm>
            <a:off x="1846066" y="108373"/>
            <a:ext cx="8064896" cy="648072"/>
          </a:xfrm>
          <a:prstGeom prst="rect">
            <a:avLst/>
          </a:prstGeom>
          <a:solidFill>
            <a:srgbClr val="FFC000">
              <a:alpha val="81000"/>
            </a:srgbClr>
          </a:solidFill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Verkko-opintojakson eteneminen</a:t>
            </a:r>
            <a:endParaRPr lang="fi-FI" dirty="0"/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48048" y="2888457"/>
            <a:ext cx="170016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600" dirty="0" smtClean="0">
                <a:solidFill>
                  <a:schemeClr val="tx1"/>
                </a:solidFill>
                <a:latin typeface="Arial" charset="0"/>
              </a:rPr>
              <a:t>Ilmoittautuminen verkko-opintojaksolle</a:t>
            </a:r>
            <a:endParaRPr lang="fi-FI" altLang="fi-FI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8904289" y="2583138"/>
            <a:ext cx="1490614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600" dirty="0" smtClean="0">
                <a:solidFill>
                  <a:schemeClr val="tx1"/>
                </a:solidFill>
                <a:latin typeface="Arial" charset="0"/>
              </a:rPr>
              <a:t>Loppupalaute</a:t>
            </a:r>
            <a:endParaRPr lang="fi-FI" altLang="fi-FI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8904289" y="4159838"/>
            <a:ext cx="1490614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1pPr>
            <a:lvl2pPr marL="742950" indent="-28575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2pPr>
            <a:lvl3pPr marL="11430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3pPr>
            <a:lvl4pPr marL="16002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4pPr>
            <a:lvl5pPr marL="2057400" indent="-228600" eaLnBrk="0" hangingPunct="0"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9900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i-FI" altLang="fi-FI" sz="1600" dirty="0" smtClean="0">
                <a:solidFill>
                  <a:schemeClr val="tx1"/>
                </a:solidFill>
                <a:latin typeface="Arial" charset="0"/>
              </a:rPr>
              <a:t>Loppuarviointi</a:t>
            </a:r>
            <a:endParaRPr lang="fi-FI" altLang="fi-FI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1748211" y="3320164"/>
            <a:ext cx="35877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170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</Words>
  <Application>Microsoft Office PowerPoint</Application>
  <PresentationFormat>Laajakuva</PresentationFormat>
  <Paragraphs>20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Office-teema</vt:lpstr>
      <vt:lpstr>PowerPoint-esitys</vt:lpstr>
    </vt:vector>
  </TitlesOfParts>
  <Company>Istekki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Wulff Anu</dc:creator>
  <cp:lastModifiedBy>Wulff Anu</cp:lastModifiedBy>
  <cp:revision>5</cp:revision>
  <dcterms:created xsi:type="dcterms:W3CDTF">2021-05-05T08:10:40Z</dcterms:created>
  <dcterms:modified xsi:type="dcterms:W3CDTF">2021-05-05T08:23:30Z</dcterms:modified>
</cp:coreProperties>
</file>